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4" r:id="rId1"/>
  </p:sldMasterIdLst>
  <p:notesMasterIdLst>
    <p:notesMasterId r:id="rId31"/>
  </p:notesMasterIdLst>
  <p:handoutMasterIdLst>
    <p:handoutMasterId r:id="rId32"/>
  </p:handoutMasterIdLst>
  <p:sldIdLst>
    <p:sldId id="308" r:id="rId2"/>
    <p:sldId id="275" r:id="rId3"/>
    <p:sldId id="277" r:id="rId4"/>
    <p:sldId id="278"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2B40"/>
    <a:srgbClr val="3366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78822" autoAdjust="0"/>
  </p:normalViewPr>
  <p:slideViewPr>
    <p:cSldViewPr snapToGrid="0" snapToObjects="1" showGuides="1">
      <p:cViewPr varScale="1">
        <p:scale>
          <a:sx n="70" d="100"/>
          <a:sy n="70" d="100"/>
        </p:scale>
        <p:origin x="-654" y="-96"/>
      </p:cViewPr>
      <p:guideLst>
        <p:guide orient="horz" pos="2167"/>
        <p:guide pos="2880"/>
      </p:guideLst>
    </p:cSldViewPr>
  </p:slideViewPr>
  <p:outlineViewPr>
    <p:cViewPr>
      <p:scale>
        <a:sx n="33" d="100"/>
        <a:sy n="33" d="100"/>
      </p:scale>
      <p:origin x="0" y="61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9B56F-6EBC-4353-B9CD-1ABC30BE375D}" type="doc">
      <dgm:prSet loTypeId="urn:microsoft.com/office/officeart/2005/8/layout/chevronAccent+Icon" loCatId="process" qsTypeId="urn:microsoft.com/office/officeart/2005/8/quickstyle/simple1" qsCatId="simple" csTypeId="urn:microsoft.com/office/officeart/2005/8/colors/accent6_2" csCatId="accent6" phldr="1"/>
      <dgm:spPr/>
    </dgm:pt>
    <dgm:pt modelId="{88B17128-8BAA-4688-81DE-AF48B25B3EEC}">
      <dgm:prSet phldrT="[Text]"/>
      <dgm:spPr/>
      <dgm:t>
        <a:bodyPr/>
        <a:lstStyle/>
        <a:p>
          <a:r>
            <a:rPr lang="en-US" dirty="0" err="1" smtClean="0"/>
            <a:t>TempleReady</a:t>
          </a:r>
          <a:endParaRPr lang="en-US" dirty="0"/>
        </a:p>
      </dgm:t>
    </dgm:pt>
    <dgm:pt modelId="{BFBBC2BC-0F9B-4F03-9BF9-E5B0C56EF304}" type="parTrans" cxnId="{81688D38-D561-4C4F-BED1-4E915052A20D}">
      <dgm:prSet/>
      <dgm:spPr/>
      <dgm:t>
        <a:bodyPr/>
        <a:lstStyle/>
        <a:p>
          <a:endParaRPr lang="en-US"/>
        </a:p>
      </dgm:t>
    </dgm:pt>
    <dgm:pt modelId="{66C7340C-489C-47D7-B9DB-BE15E9C068B0}" type="sibTrans" cxnId="{81688D38-D561-4C4F-BED1-4E915052A20D}">
      <dgm:prSet/>
      <dgm:spPr/>
      <dgm:t>
        <a:bodyPr/>
        <a:lstStyle/>
        <a:p>
          <a:endParaRPr lang="en-US"/>
        </a:p>
      </dgm:t>
    </dgm:pt>
    <dgm:pt modelId="{E04F6FE7-6DA7-4B5A-A38B-1017FFAAEB90}">
      <dgm:prSet phldrT="[Text]"/>
      <dgm:spPr/>
      <dgm:t>
        <a:bodyPr/>
        <a:lstStyle/>
        <a:p>
          <a:r>
            <a:rPr lang="en-US" dirty="0" smtClean="0"/>
            <a:t>new FamilySearch</a:t>
          </a:r>
          <a:endParaRPr lang="en-US" dirty="0"/>
        </a:p>
      </dgm:t>
    </dgm:pt>
    <dgm:pt modelId="{F4A816AF-88AA-4B16-BA3E-2958A432B9F6}" type="parTrans" cxnId="{3B34B68A-C554-40AE-9939-7D9A25476F4B}">
      <dgm:prSet/>
      <dgm:spPr/>
      <dgm:t>
        <a:bodyPr/>
        <a:lstStyle/>
        <a:p>
          <a:endParaRPr lang="en-US"/>
        </a:p>
      </dgm:t>
    </dgm:pt>
    <dgm:pt modelId="{47FD725C-A3FE-4BE2-B579-590335A23040}" type="sibTrans" cxnId="{3B34B68A-C554-40AE-9939-7D9A25476F4B}">
      <dgm:prSet/>
      <dgm:spPr/>
      <dgm:t>
        <a:bodyPr/>
        <a:lstStyle/>
        <a:p>
          <a:endParaRPr lang="en-US"/>
        </a:p>
      </dgm:t>
    </dgm:pt>
    <dgm:pt modelId="{33485D34-23C2-43B4-BF7D-6BC2DE371535}">
      <dgm:prSet phldrT="[Text]"/>
      <dgm:spPr/>
      <dgm:t>
        <a:bodyPr/>
        <a:lstStyle/>
        <a:p>
          <a:r>
            <a:rPr lang="en-US" dirty="0" smtClean="0"/>
            <a:t>Family Tree</a:t>
          </a:r>
          <a:endParaRPr lang="en-US" dirty="0"/>
        </a:p>
      </dgm:t>
    </dgm:pt>
    <dgm:pt modelId="{43C205D9-1AF3-4273-A028-30239B9D0A9F}" type="parTrans" cxnId="{6DE9CD83-27CF-415D-BADB-2538CDD0B803}">
      <dgm:prSet/>
      <dgm:spPr/>
      <dgm:t>
        <a:bodyPr/>
        <a:lstStyle/>
        <a:p>
          <a:endParaRPr lang="en-US"/>
        </a:p>
      </dgm:t>
    </dgm:pt>
    <dgm:pt modelId="{792FB0EE-AEF1-44B7-9B1D-20E57795D878}" type="sibTrans" cxnId="{6DE9CD83-27CF-415D-BADB-2538CDD0B803}">
      <dgm:prSet/>
      <dgm:spPr/>
      <dgm:t>
        <a:bodyPr/>
        <a:lstStyle/>
        <a:p>
          <a:endParaRPr lang="en-US"/>
        </a:p>
      </dgm:t>
    </dgm:pt>
    <dgm:pt modelId="{4B982266-609D-4063-B59E-467E0E649A9C}" type="pres">
      <dgm:prSet presAssocID="{5CC9B56F-6EBC-4353-B9CD-1ABC30BE375D}" presName="Name0" presStyleCnt="0">
        <dgm:presLayoutVars>
          <dgm:dir/>
          <dgm:resizeHandles val="exact"/>
        </dgm:presLayoutVars>
      </dgm:prSet>
      <dgm:spPr/>
    </dgm:pt>
    <dgm:pt modelId="{0B16ED2A-94CD-41B1-BCA6-4B98BCA16098}" type="pres">
      <dgm:prSet presAssocID="{88B17128-8BAA-4688-81DE-AF48B25B3EEC}" presName="composite" presStyleCnt="0"/>
      <dgm:spPr/>
    </dgm:pt>
    <dgm:pt modelId="{61A1BBA9-4682-4341-88EA-40CFE97AE490}" type="pres">
      <dgm:prSet presAssocID="{88B17128-8BAA-4688-81DE-AF48B25B3EEC}" presName="bgChev" presStyleLbl="node1" presStyleIdx="0" presStyleCnt="3"/>
      <dgm:spPr/>
    </dgm:pt>
    <dgm:pt modelId="{958D3AC0-E9B3-4836-BD70-492C1688BDE5}" type="pres">
      <dgm:prSet presAssocID="{88B17128-8BAA-4688-81DE-AF48B25B3EEC}" presName="txNode" presStyleLbl="fgAcc1" presStyleIdx="0" presStyleCnt="3">
        <dgm:presLayoutVars>
          <dgm:bulletEnabled val="1"/>
        </dgm:presLayoutVars>
      </dgm:prSet>
      <dgm:spPr/>
      <dgm:t>
        <a:bodyPr/>
        <a:lstStyle/>
        <a:p>
          <a:endParaRPr lang="en-US"/>
        </a:p>
      </dgm:t>
    </dgm:pt>
    <dgm:pt modelId="{BA20C3EC-97E0-4191-B109-832539480C3B}" type="pres">
      <dgm:prSet presAssocID="{66C7340C-489C-47D7-B9DB-BE15E9C068B0}" presName="compositeSpace" presStyleCnt="0"/>
      <dgm:spPr/>
    </dgm:pt>
    <dgm:pt modelId="{750F7247-F18E-46C2-ABA6-6666A789BD36}" type="pres">
      <dgm:prSet presAssocID="{E04F6FE7-6DA7-4B5A-A38B-1017FFAAEB90}" presName="composite" presStyleCnt="0"/>
      <dgm:spPr/>
    </dgm:pt>
    <dgm:pt modelId="{65C81144-2743-4E6A-AAB8-5E1985E3C92C}" type="pres">
      <dgm:prSet presAssocID="{E04F6FE7-6DA7-4B5A-A38B-1017FFAAEB90}" presName="bgChev" presStyleLbl="node1" presStyleIdx="1" presStyleCnt="3"/>
      <dgm:spPr/>
    </dgm:pt>
    <dgm:pt modelId="{AD8F11A7-29B1-4880-BF47-296D7F7F8B4E}" type="pres">
      <dgm:prSet presAssocID="{E04F6FE7-6DA7-4B5A-A38B-1017FFAAEB90}" presName="txNode" presStyleLbl="fgAcc1" presStyleIdx="1" presStyleCnt="3">
        <dgm:presLayoutVars>
          <dgm:bulletEnabled val="1"/>
        </dgm:presLayoutVars>
      </dgm:prSet>
      <dgm:spPr/>
      <dgm:t>
        <a:bodyPr/>
        <a:lstStyle/>
        <a:p>
          <a:endParaRPr lang="en-US"/>
        </a:p>
      </dgm:t>
    </dgm:pt>
    <dgm:pt modelId="{25C18DDF-C1F6-4125-9A4B-D8B8AADABF96}" type="pres">
      <dgm:prSet presAssocID="{47FD725C-A3FE-4BE2-B579-590335A23040}" presName="compositeSpace" presStyleCnt="0"/>
      <dgm:spPr/>
    </dgm:pt>
    <dgm:pt modelId="{19E0509A-EDAC-47D1-973F-B46142EB254B}" type="pres">
      <dgm:prSet presAssocID="{33485D34-23C2-43B4-BF7D-6BC2DE371535}" presName="composite" presStyleCnt="0"/>
      <dgm:spPr/>
    </dgm:pt>
    <dgm:pt modelId="{DB9EF019-83F3-4E04-8BA7-82FF10EB1DE8}" type="pres">
      <dgm:prSet presAssocID="{33485D34-23C2-43B4-BF7D-6BC2DE371535}" presName="bgChev" presStyleLbl="node1" presStyleIdx="2" presStyleCnt="3"/>
      <dgm:spPr/>
    </dgm:pt>
    <dgm:pt modelId="{EBB5FE86-1E26-4D77-91A8-A53D95CC8344}" type="pres">
      <dgm:prSet presAssocID="{33485D34-23C2-43B4-BF7D-6BC2DE371535}" presName="txNode" presStyleLbl="fgAcc1" presStyleIdx="2" presStyleCnt="3">
        <dgm:presLayoutVars>
          <dgm:bulletEnabled val="1"/>
        </dgm:presLayoutVars>
      </dgm:prSet>
      <dgm:spPr/>
      <dgm:t>
        <a:bodyPr/>
        <a:lstStyle/>
        <a:p>
          <a:endParaRPr lang="en-US"/>
        </a:p>
      </dgm:t>
    </dgm:pt>
  </dgm:ptLst>
  <dgm:cxnLst>
    <dgm:cxn modelId="{1E8D5D4D-6320-4607-A9D6-A653C72BADBF}" type="presOf" srcId="{33485D34-23C2-43B4-BF7D-6BC2DE371535}" destId="{EBB5FE86-1E26-4D77-91A8-A53D95CC8344}" srcOrd="0" destOrd="0" presId="urn:microsoft.com/office/officeart/2005/8/layout/chevronAccent+Icon"/>
    <dgm:cxn modelId="{8E8D32D1-D07B-4205-A2BF-B563D85308D6}" type="presOf" srcId="{E04F6FE7-6DA7-4B5A-A38B-1017FFAAEB90}" destId="{AD8F11A7-29B1-4880-BF47-296D7F7F8B4E}" srcOrd="0" destOrd="0" presId="urn:microsoft.com/office/officeart/2005/8/layout/chevronAccent+Icon"/>
    <dgm:cxn modelId="{81688D38-D561-4C4F-BED1-4E915052A20D}" srcId="{5CC9B56F-6EBC-4353-B9CD-1ABC30BE375D}" destId="{88B17128-8BAA-4688-81DE-AF48B25B3EEC}" srcOrd="0" destOrd="0" parTransId="{BFBBC2BC-0F9B-4F03-9BF9-E5B0C56EF304}" sibTransId="{66C7340C-489C-47D7-B9DB-BE15E9C068B0}"/>
    <dgm:cxn modelId="{3B34B68A-C554-40AE-9939-7D9A25476F4B}" srcId="{5CC9B56F-6EBC-4353-B9CD-1ABC30BE375D}" destId="{E04F6FE7-6DA7-4B5A-A38B-1017FFAAEB90}" srcOrd="1" destOrd="0" parTransId="{F4A816AF-88AA-4B16-BA3E-2958A432B9F6}" sibTransId="{47FD725C-A3FE-4BE2-B579-590335A23040}"/>
    <dgm:cxn modelId="{B495FB2D-F1EC-4A6F-90D0-EA48E2D26CCE}" type="presOf" srcId="{5CC9B56F-6EBC-4353-B9CD-1ABC30BE375D}" destId="{4B982266-609D-4063-B59E-467E0E649A9C}" srcOrd="0" destOrd="0" presId="urn:microsoft.com/office/officeart/2005/8/layout/chevronAccent+Icon"/>
    <dgm:cxn modelId="{6DE9CD83-27CF-415D-BADB-2538CDD0B803}" srcId="{5CC9B56F-6EBC-4353-B9CD-1ABC30BE375D}" destId="{33485D34-23C2-43B4-BF7D-6BC2DE371535}" srcOrd="2" destOrd="0" parTransId="{43C205D9-1AF3-4273-A028-30239B9D0A9F}" sibTransId="{792FB0EE-AEF1-44B7-9B1D-20E57795D878}"/>
    <dgm:cxn modelId="{F332CB53-F8C4-495E-AACC-4E0D834540F2}" type="presOf" srcId="{88B17128-8BAA-4688-81DE-AF48B25B3EEC}" destId="{958D3AC0-E9B3-4836-BD70-492C1688BDE5}" srcOrd="0" destOrd="0" presId="urn:microsoft.com/office/officeart/2005/8/layout/chevronAccent+Icon"/>
    <dgm:cxn modelId="{27360BFE-1C43-4E3E-8856-060AD4E2F30D}" type="presParOf" srcId="{4B982266-609D-4063-B59E-467E0E649A9C}" destId="{0B16ED2A-94CD-41B1-BCA6-4B98BCA16098}" srcOrd="0" destOrd="0" presId="urn:microsoft.com/office/officeart/2005/8/layout/chevronAccent+Icon"/>
    <dgm:cxn modelId="{C8BE1446-CB44-4CF7-9739-D1A0885F0DC9}" type="presParOf" srcId="{0B16ED2A-94CD-41B1-BCA6-4B98BCA16098}" destId="{61A1BBA9-4682-4341-88EA-40CFE97AE490}" srcOrd="0" destOrd="0" presId="urn:microsoft.com/office/officeart/2005/8/layout/chevronAccent+Icon"/>
    <dgm:cxn modelId="{7E714D47-5794-405F-BC2D-324CF4AFF8B7}" type="presParOf" srcId="{0B16ED2A-94CD-41B1-BCA6-4B98BCA16098}" destId="{958D3AC0-E9B3-4836-BD70-492C1688BDE5}" srcOrd="1" destOrd="0" presId="urn:microsoft.com/office/officeart/2005/8/layout/chevronAccent+Icon"/>
    <dgm:cxn modelId="{72BEF429-A8F5-43D6-8BC3-512BB1B80FA1}" type="presParOf" srcId="{4B982266-609D-4063-B59E-467E0E649A9C}" destId="{BA20C3EC-97E0-4191-B109-832539480C3B}" srcOrd="1" destOrd="0" presId="urn:microsoft.com/office/officeart/2005/8/layout/chevronAccent+Icon"/>
    <dgm:cxn modelId="{A2D7D3CA-E91F-4FF2-98EA-DF03EACD3D0C}" type="presParOf" srcId="{4B982266-609D-4063-B59E-467E0E649A9C}" destId="{750F7247-F18E-46C2-ABA6-6666A789BD36}" srcOrd="2" destOrd="0" presId="urn:microsoft.com/office/officeart/2005/8/layout/chevronAccent+Icon"/>
    <dgm:cxn modelId="{B4217DCE-64E3-406A-A0E4-FC7E30B9751C}" type="presParOf" srcId="{750F7247-F18E-46C2-ABA6-6666A789BD36}" destId="{65C81144-2743-4E6A-AAB8-5E1985E3C92C}" srcOrd="0" destOrd="0" presId="urn:microsoft.com/office/officeart/2005/8/layout/chevronAccent+Icon"/>
    <dgm:cxn modelId="{B96F503D-8CD2-4383-8A11-68ACA32B3B42}" type="presParOf" srcId="{750F7247-F18E-46C2-ABA6-6666A789BD36}" destId="{AD8F11A7-29B1-4880-BF47-296D7F7F8B4E}" srcOrd="1" destOrd="0" presId="urn:microsoft.com/office/officeart/2005/8/layout/chevronAccent+Icon"/>
    <dgm:cxn modelId="{E2882239-AA5D-4270-8CED-20B329E8D45A}" type="presParOf" srcId="{4B982266-609D-4063-B59E-467E0E649A9C}" destId="{25C18DDF-C1F6-4125-9A4B-D8B8AADABF96}" srcOrd="3" destOrd="0" presId="urn:microsoft.com/office/officeart/2005/8/layout/chevronAccent+Icon"/>
    <dgm:cxn modelId="{EAB7C57A-DB53-427A-87FB-D359BA7C54D1}" type="presParOf" srcId="{4B982266-609D-4063-B59E-467E0E649A9C}" destId="{19E0509A-EDAC-47D1-973F-B46142EB254B}" srcOrd="4" destOrd="0" presId="urn:microsoft.com/office/officeart/2005/8/layout/chevronAccent+Icon"/>
    <dgm:cxn modelId="{2E974014-5C6B-4FD0-BF0A-6B9D9CA5BC40}" type="presParOf" srcId="{19E0509A-EDAC-47D1-973F-B46142EB254B}" destId="{DB9EF019-83F3-4E04-8BA7-82FF10EB1DE8}" srcOrd="0" destOrd="0" presId="urn:microsoft.com/office/officeart/2005/8/layout/chevronAccent+Icon"/>
    <dgm:cxn modelId="{E62A7515-A69A-4773-9D6F-94D68F7CD17A}" type="presParOf" srcId="{19E0509A-EDAC-47D1-973F-B46142EB254B}" destId="{EBB5FE86-1E26-4D77-91A8-A53D95CC834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25E60C-3818-41EC-AD08-467E3DBCA436}" type="doc">
      <dgm:prSet loTypeId="urn:microsoft.com/office/officeart/2005/8/layout/hList6" loCatId="list" qsTypeId="urn:microsoft.com/office/officeart/2005/8/quickstyle/simple1" qsCatId="simple" csTypeId="urn:microsoft.com/office/officeart/2005/8/colors/accent1_3" csCatId="accent1" phldr="1"/>
      <dgm:spPr/>
    </dgm:pt>
    <dgm:pt modelId="{EEC34DED-361D-4182-A368-14F9AB1FC0D9}">
      <dgm:prSet phldrT="[Text]"/>
      <dgm:spPr/>
      <dgm:t>
        <a:bodyPr/>
        <a:lstStyle/>
        <a:p>
          <a:r>
            <a:rPr lang="en-US" dirty="0" smtClean="0"/>
            <a:t>Editing</a:t>
          </a:r>
          <a:endParaRPr lang="en-US" dirty="0"/>
        </a:p>
      </dgm:t>
    </dgm:pt>
    <dgm:pt modelId="{D8E61930-1B2D-4746-8E6A-2643AC852C1C}" type="parTrans" cxnId="{21FF1850-7B8B-42B3-A7EC-256E7590A6E6}">
      <dgm:prSet/>
      <dgm:spPr/>
      <dgm:t>
        <a:bodyPr/>
        <a:lstStyle/>
        <a:p>
          <a:endParaRPr lang="en-US"/>
        </a:p>
      </dgm:t>
    </dgm:pt>
    <dgm:pt modelId="{CB7F7D0A-CEE1-435D-BDF1-E6819CB68A9D}" type="sibTrans" cxnId="{21FF1850-7B8B-42B3-A7EC-256E7590A6E6}">
      <dgm:prSet/>
      <dgm:spPr/>
      <dgm:t>
        <a:bodyPr/>
        <a:lstStyle/>
        <a:p>
          <a:endParaRPr lang="en-US"/>
        </a:p>
      </dgm:t>
    </dgm:pt>
    <dgm:pt modelId="{CE9C2EE4-916F-402B-A58B-2E260FB7531F}">
      <dgm:prSet phldrT="[Text]"/>
      <dgm:spPr/>
      <dgm:t>
        <a:bodyPr/>
        <a:lstStyle/>
        <a:p>
          <a:r>
            <a:rPr lang="en-US" dirty="0" smtClean="0"/>
            <a:t>Sourcing</a:t>
          </a:r>
          <a:endParaRPr lang="en-US" dirty="0"/>
        </a:p>
      </dgm:t>
    </dgm:pt>
    <dgm:pt modelId="{ED8C4AF8-9271-4FC4-925A-0F760FA650F0}" type="parTrans" cxnId="{81BD33E5-3BA7-4198-8C88-C71F75EBEE12}">
      <dgm:prSet/>
      <dgm:spPr/>
      <dgm:t>
        <a:bodyPr/>
        <a:lstStyle/>
        <a:p>
          <a:endParaRPr lang="en-US"/>
        </a:p>
      </dgm:t>
    </dgm:pt>
    <dgm:pt modelId="{1FC81297-D0EF-4019-82D9-ED859669199C}" type="sibTrans" cxnId="{81BD33E5-3BA7-4198-8C88-C71F75EBEE12}">
      <dgm:prSet/>
      <dgm:spPr/>
      <dgm:t>
        <a:bodyPr/>
        <a:lstStyle/>
        <a:p>
          <a:endParaRPr lang="en-US"/>
        </a:p>
      </dgm:t>
    </dgm:pt>
    <dgm:pt modelId="{37106E22-36CA-4B9B-9EF3-7C6EC00556F4}">
      <dgm:prSet phldrT="[Text]"/>
      <dgm:spPr/>
      <dgm:t>
        <a:bodyPr/>
        <a:lstStyle/>
        <a:p>
          <a:r>
            <a:rPr lang="en-US" dirty="0" smtClean="0"/>
            <a:t>Collaboration</a:t>
          </a:r>
          <a:endParaRPr lang="en-US" dirty="0"/>
        </a:p>
      </dgm:t>
    </dgm:pt>
    <dgm:pt modelId="{2E29A17C-2248-4ED7-B11B-51AD1F65DF3E}" type="parTrans" cxnId="{81CD5A4B-39DA-4FFC-8AB1-6DD92F70716D}">
      <dgm:prSet/>
      <dgm:spPr/>
      <dgm:t>
        <a:bodyPr/>
        <a:lstStyle/>
        <a:p>
          <a:endParaRPr lang="en-US"/>
        </a:p>
      </dgm:t>
    </dgm:pt>
    <dgm:pt modelId="{04E78199-C6C3-485F-95C4-08BB47BBB982}" type="sibTrans" cxnId="{81CD5A4B-39DA-4FFC-8AB1-6DD92F70716D}">
      <dgm:prSet/>
      <dgm:spPr/>
      <dgm:t>
        <a:bodyPr/>
        <a:lstStyle/>
        <a:p>
          <a:endParaRPr lang="en-US"/>
        </a:p>
      </dgm:t>
    </dgm:pt>
    <dgm:pt modelId="{33DDB5C9-82DD-4C12-A138-E1DB94C41E1B}" type="pres">
      <dgm:prSet presAssocID="{5325E60C-3818-41EC-AD08-467E3DBCA436}" presName="Name0" presStyleCnt="0">
        <dgm:presLayoutVars>
          <dgm:dir/>
          <dgm:resizeHandles val="exact"/>
        </dgm:presLayoutVars>
      </dgm:prSet>
      <dgm:spPr/>
    </dgm:pt>
    <dgm:pt modelId="{F15C6163-8633-4056-BC80-2584A90B9861}" type="pres">
      <dgm:prSet presAssocID="{EEC34DED-361D-4182-A368-14F9AB1FC0D9}" presName="node" presStyleLbl="node1" presStyleIdx="0" presStyleCnt="3">
        <dgm:presLayoutVars>
          <dgm:bulletEnabled val="1"/>
        </dgm:presLayoutVars>
      </dgm:prSet>
      <dgm:spPr/>
      <dgm:t>
        <a:bodyPr/>
        <a:lstStyle/>
        <a:p>
          <a:endParaRPr lang="en-US"/>
        </a:p>
      </dgm:t>
    </dgm:pt>
    <dgm:pt modelId="{3AE3D170-EDA5-4795-A4F3-5CEF8C157B07}" type="pres">
      <dgm:prSet presAssocID="{CB7F7D0A-CEE1-435D-BDF1-E6819CB68A9D}" presName="sibTrans" presStyleCnt="0"/>
      <dgm:spPr/>
    </dgm:pt>
    <dgm:pt modelId="{7F728863-836E-47AF-8BD6-D274B6D8FED1}" type="pres">
      <dgm:prSet presAssocID="{CE9C2EE4-916F-402B-A58B-2E260FB7531F}" presName="node" presStyleLbl="node1" presStyleIdx="1" presStyleCnt="3">
        <dgm:presLayoutVars>
          <dgm:bulletEnabled val="1"/>
        </dgm:presLayoutVars>
      </dgm:prSet>
      <dgm:spPr/>
      <dgm:t>
        <a:bodyPr/>
        <a:lstStyle/>
        <a:p>
          <a:endParaRPr lang="en-US"/>
        </a:p>
      </dgm:t>
    </dgm:pt>
    <dgm:pt modelId="{F73E268A-C542-452A-A9D6-00FD4428FA4A}" type="pres">
      <dgm:prSet presAssocID="{1FC81297-D0EF-4019-82D9-ED859669199C}" presName="sibTrans" presStyleCnt="0"/>
      <dgm:spPr/>
    </dgm:pt>
    <dgm:pt modelId="{13AB0759-0817-44F4-ACF8-4FC63D48AAFA}" type="pres">
      <dgm:prSet presAssocID="{37106E22-36CA-4B9B-9EF3-7C6EC00556F4}" presName="node" presStyleLbl="node1" presStyleIdx="2" presStyleCnt="3">
        <dgm:presLayoutVars>
          <dgm:bulletEnabled val="1"/>
        </dgm:presLayoutVars>
      </dgm:prSet>
      <dgm:spPr/>
      <dgm:t>
        <a:bodyPr/>
        <a:lstStyle/>
        <a:p>
          <a:endParaRPr lang="en-US"/>
        </a:p>
      </dgm:t>
    </dgm:pt>
  </dgm:ptLst>
  <dgm:cxnLst>
    <dgm:cxn modelId="{81BD33E5-3BA7-4198-8C88-C71F75EBEE12}" srcId="{5325E60C-3818-41EC-AD08-467E3DBCA436}" destId="{CE9C2EE4-916F-402B-A58B-2E260FB7531F}" srcOrd="1" destOrd="0" parTransId="{ED8C4AF8-9271-4FC4-925A-0F760FA650F0}" sibTransId="{1FC81297-D0EF-4019-82D9-ED859669199C}"/>
    <dgm:cxn modelId="{DE466DBE-11ED-4B74-90AC-B5E8EC074A12}" type="presOf" srcId="{CE9C2EE4-916F-402B-A58B-2E260FB7531F}" destId="{7F728863-836E-47AF-8BD6-D274B6D8FED1}" srcOrd="0" destOrd="0" presId="urn:microsoft.com/office/officeart/2005/8/layout/hList6"/>
    <dgm:cxn modelId="{21FF1850-7B8B-42B3-A7EC-256E7590A6E6}" srcId="{5325E60C-3818-41EC-AD08-467E3DBCA436}" destId="{EEC34DED-361D-4182-A368-14F9AB1FC0D9}" srcOrd="0" destOrd="0" parTransId="{D8E61930-1B2D-4746-8E6A-2643AC852C1C}" sibTransId="{CB7F7D0A-CEE1-435D-BDF1-E6819CB68A9D}"/>
    <dgm:cxn modelId="{FBF88D32-18ED-40EB-B4A5-1DF46123EFA2}" type="presOf" srcId="{37106E22-36CA-4B9B-9EF3-7C6EC00556F4}" destId="{13AB0759-0817-44F4-ACF8-4FC63D48AAFA}" srcOrd="0" destOrd="0" presId="urn:microsoft.com/office/officeart/2005/8/layout/hList6"/>
    <dgm:cxn modelId="{3D08BF45-C96E-4CA7-94F9-D3213BBC883C}" type="presOf" srcId="{5325E60C-3818-41EC-AD08-467E3DBCA436}" destId="{33DDB5C9-82DD-4C12-A138-E1DB94C41E1B}" srcOrd="0" destOrd="0" presId="urn:microsoft.com/office/officeart/2005/8/layout/hList6"/>
    <dgm:cxn modelId="{81CD5A4B-39DA-4FFC-8AB1-6DD92F70716D}" srcId="{5325E60C-3818-41EC-AD08-467E3DBCA436}" destId="{37106E22-36CA-4B9B-9EF3-7C6EC00556F4}" srcOrd="2" destOrd="0" parTransId="{2E29A17C-2248-4ED7-B11B-51AD1F65DF3E}" sibTransId="{04E78199-C6C3-485F-95C4-08BB47BBB982}"/>
    <dgm:cxn modelId="{483CB964-99CF-49D2-937A-4CC62AE5DBFC}" type="presOf" srcId="{EEC34DED-361D-4182-A368-14F9AB1FC0D9}" destId="{F15C6163-8633-4056-BC80-2584A90B9861}" srcOrd="0" destOrd="0" presId="urn:microsoft.com/office/officeart/2005/8/layout/hList6"/>
    <dgm:cxn modelId="{F47BEC33-411F-40E9-B660-CC4F1C07D269}" type="presParOf" srcId="{33DDB5C9-82DD-4C12-A138-E1DB94C41E1B}" destId="{F15C6163-8633-4056-BC80-2584A90B9861}" srcOrd="0" destOrd="0" presId="urn:microsoft.com/office/officeart/2005/8/layout/hList6"/>
    <dgm:cxn modelId="{217A0433-654E-4A74-9ED5-47403BD8C3A9}" type="presParOf" srcId="{33DDB5C9-82DD-4C12-A138-E1DB94C41E1B}" destId="{3AE3D170-EDA5-4795-A4F3-5CEF8C157B07}" srcOrd="1" destOrd="0" presId="urn:microsoft.com/office/officeart/2005/8/layout/hList6"/>
    <dgm:cxn modelId="{13BFE400-1CEA-4637-880F-406EC286A29B}" type="presParOf" srcId="{33DDB5C9-82DD-4C12-A138-E1DB94C41E1B}" destId="{7F728863-836E-47AF-8BD6-D274B6D8FED1}" srcOrd="2" destOrd="0" presId="urn:microsoft.com/office/officeart/2005/8/layout/hList6"/>
    <dgm:cxn modelId="{4DCCFA9B-4056-4800-89AB-F6EFA687694D}" type="presParOf" srcId="{33DDB5C9-82DD-4C12-A138-E1DB94C41E1B}" destId="{F73E268A-C542-452A-A9D6-00FD4428FA4A}" srcOrd="3" destOrd="0" presId="urn:microsoft.com/office/officeart/2005/8/layout/hList6"/>
    <dgm:cxn modelId="{E0BAA755-9705-44D5-B44D-FDF6E59A6DAC}" type="presParOf" srcId="{33DDB5C9-82DD-4C12-A138-E1DB94C41E1B}" destId="{13AB0759-0817-44F4-ACF8-4FC63D48AAF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1BBA9-4682-4341-88EA-40CFE97AE490}">
      <dsp:nvSpPr>
        <dsp:cNvPr id="0" name=""/>
        <dsp:cNvSpPr/>
      </dsp:nvSpPr>
      <dsp:spPr>
        <a:xfrm>
          <a:off x="964" y="1678415"/>
          <a:ext cx="2423070" cy="935305"/>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8D3AC0-E9B3-4836-BD70-492C1688BDE5}">
      <dsp:nvSpPr>
        <dsp:cNvPr id="0" name=""/>
        <dsp:cNvSpPr/>
      </dsp:nvSpPr>
      <dsp:spPr>
        <a:xfrm>
          <a:off x="647116" y="1912242"/>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TempleReady</a:t>
          </a:r>
          <a:endParaRPr lang="en-US" sz="2000" kern="1200" dirty="0"/>
        </a:p>
      </dsp:txBody>
      <dsp:txXfrm>
        <a:off x="674510" y="1939636"/>
        <a:ext cx="1991360" cy="880517"/>
      </dsp:txXfrm>
    </dsp:sp>
    <dsp:sp modelId="{65C81144-2743-4E6A-AAB8-5E1985E3C92C}">
      <dsp:nvSpPr>
        <dsp:cNvPr id="0" name=""/>
        <dsp:cNvSpPr/>
      </dsp:nvSpPr>
      <dsp:spPr>
        <a:xfrm>
          <a:off x="2768649" y="1678415"/>
          <a:ext cx="2423070" cy="935305"/>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8F11A7-29B1-4880-BF47-296D7F7F8B4E}">
      <dsp:nvSpPr>
        <dsp:cNvPr id="0" name=""/>
        <dsp:cNvSpPr/>
      </dsp:nvSpPr>
      <dsp:spPr>
        <a:xfrm>
          <a:off x="3414801" y="1912242"/>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new FamilySearch</a:t>
          </a:r>
          <a:endParaRPr lang="en-US" sz="2000" kern="1200" dirty="0"/>
        </a:p>
      </dsp:txBody>
      <dsp:txXfrm>
        <a:off x="3442195" y="1939636"/>
        <a:ext cx="1991360" cy="880517"/>
      </dsp:txXfrm>
    </dsp:sp>
    <dsp:sp modelId="{DB9EF019-83F3-4E04-8BA7-82FF10EB1DE8}">
      <dsp:nvSpPr>
        <dsp:cNvPr id="0" name=""/>
        <dsp:cNvSpPr/>
      </dsp:nvSpPr>
      <dsp:spPr>
        <a:xfrm>
          <a:off x="5536334" y="1678415"/>
          <a:ext cx="2423070" cy="935305"/>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5FE86-1E26-4D77-91A8-A53D95CC8344}">
      <dsp:nvSpPr>
        <dsp:cNvPr id="0" name=""/>
        <dsp:cNvSpPr/>
      </dsp:nvSpPr>
      <dsp:spPr>
        <a:xfrm>
          <a:off x="6182487" y="1912242"/>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Family Tree</a:t>
          </a:r>
          <a:endParaRPr lang="en-US" sz="2000" kern="1200" dirty="0"/>
        </a:p>
      </dsp:txBody>
      <dsp:txXfrm>
        <a:off x="6209881" y="1939636"/>
        <a:ext cx="1991360" cy="880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6163-8633-4056-BC80-2584A90B9861}">
      <dsp:nvSpPr>
        <dsp:cNvPr id="0" name=""/>
        <dsp:cNvSpPr/>
      </dsp:nvSpPr>
      <dsp:spPr>
        <a:xfrm rot="16200000">
          <a:off x="-956010" y="957014"/>
          <a:ext cx="4525963" cy="2611933"/>
        </a:xfrm>
        <a:prstGeom prst="flowChartManualOperation">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984" bIns="0" numCol="1" spcCol="1270" anchor="ctr" anchorCtr="0">
          <a:noAutofit/>
        </a:bodyPr>
        <a:lstStyle/>
        <a:p>
          <a:pPr lvl="0" algn="ctr" defTabSz="1377950">
            <a:lnSpc>
              <a:spcPct val="90000"/>
            </a:lnSpc>
            <a:spcBef>
              <a:spcPct val="0"/>
            </a:spcBef>
            <a:spcAft>
              <a:spcPct val="35000"/>
            </a:spcAft>
          </a:pPr>
          <a:r>
            <a:rPr lang="en-US" sz="3100" kern="1200" dirty="0" smtClean="0"/>
            <a:t>Editing</a:t>
          </a:r>
          <a:endParaRPr lang="en-US" sz="3100" kern="1200" dirty="0"/>
        </a:p>
      </dsp:txBody>
      <dsp:txXfrm rot="5400000">
        <a:off x="1005" y="905192"/>
        <a:ext cx="2611933" cy="2715577"/>
      </dsp:txXfrm>
    </dsp:sp>
    <dsp:sp modelId="{7F728863-836E-47AF-8BD6-D274B6D8FED1}">
      <dsp:nvSpPr>
        <dsp:cNvPr id="0" name=""/>
        <dsp:cNvSpPr/>
      </dsp:nvSpPr>
      <dsp:spPr>
        <a:xfrm rot="16200000">
          <a:off x="1851818" y="957014"/>
          <a:ext cx="4525963" cy="2611933"/>
        </a:xfrm>
        <a:prstGeom prst="flowChartManualOperation">
          <a:avLst/>
        </a:prstGeom>
        <a:solidFill>
          <a:schemeClr val="accent1">
            <a:shade val="80000"/>
            <a:hueOff val="-16398"/>
            <a:satOff val="225"/>
            <a:lumOff val="110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984" bIns="0" numCol="1" spcCol="1270" anchor="ctr" anchorCtr="0">
          <a:noAutofit/>
        </a:bodyPr>
        <a:lstStyle/>
        <a:p>
          <a:pPr lvl="0" algn="ctr" defTabSz="1377950">
            <a:lnSpc>
              <a:spcPct val="90000"/>
            </a:lnSpc>
            <a:spcBef>
              <a:spcPct val="0"/>
            </a:spcBef>
            <a:spcAft>
              <a:spcPct val="35000"/>
            </a:spcAft>
          </a:pPr>
          <a:r>
            <a:rPr lang="en-US" sz="3100" kern="1200" dirty="0" smtClean="0"/>
            <a:t>Sourcing</a:t>
          </a:r>
          <a:endParaRPr lang="en-US" sz="3100" kern="1200" dirty="0"/>
        </a:p>
      </dsp:txBody>
      <dsp:txXfrm rot="5400000">
        <a:off x="2808833" y="905192"/>
        <a:ext cx="2611933" cy="2715577"/>
      </dsp:txXfrm>
    </dsp:sp>
    <dsp:sp modelId="{13AB0759-0817-44F4-ACF8-4FC63D48AAFA}">
      <dsp:nvSpPr>
        <dsp:cNvPr id="0" name=""/>
        <dsp:cNvSpPr/>
      </dsp:nvSpPr>
      <dsp:spPr>
        <a:xfrm rot="16200000">
          <a:off x="4659647" y="957014"/>
          <a:ext cx="4525963" cy="2611933"/>
        </a:xfrm>
        <a:prstGeom prst="flowChartManualOperation">
          <a:avLst/>
        </a:prstGeom>
        <a:solidFill>
          <a:schemeClr val="accent1">
            <a:shade val="80000"/>
            <a:hueOff val="-32797"/>
            <a:satOff val="450"/>
            <a:lumOff val="221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984" bIns="0" numCol="1" spcCol="1270" anchor="ctr" anchorCtr="0">
          <a:noAutofit/>
        </a:bodyPr>
        <a:lstStyle/>
        <a:p>
          <a:pPr lvl="0" algn="ctr" defTabSz="1377950">
            <a:lnSpc>
              <a:spcPct val="90000"/>
            </a:lnSpc>
            <a:spcBef>
              <a:spcPct val="0"/>
            </a:spcBef>
            <a:spcAft>
              <a:spcPct val="35000"/>
            </a:spcAft>
          </a:pPr>
          <a:r>
            <a:rPr lang="en-US" sz="3100" kern="1200" dirty="0" smtClean="0"/>
            <a:t>Collaboration</a:t>
          </a:r>
          <a:endParaRPr lang="en-US" sz="3100" kern="1200" dirty="0"/>
        </a:p>
      </dsp:txBody>
      <dsp:txXfrm rot="5400000">
        <a:off x="5616662" y="905192"/>
        <a:ext cx="2611933" cy="27155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E1BDB1-E188-484E-B06A-63B2C0DCB5E9}" type="datetime1">
              <a:rPr lang="en-US" smtClean="0"/>
              <a:pPr/>
              <a:t>9/14/2012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B3F779-C365-144D-A66A-B107B088F88D}" type="slidenum">
              <a:rPr lang="en-US" smtClean="0"/>
              <a:pPr/>
              <a:t>‹#›</a:t>
            </a:fld>
            <a:endParaRPr lang="en-US"/>
          </a:p>
        </p:txBody>
      </p:sp>
    </p:spTree>
    <p:extLst>
      <p:ext uri="{BB962C8B-B14F-4D97-AF65-F5344CB8AC3E}">
        <p14:creationId xmlns:p14="http://schemas.microsoft.com/office/powerpoint/2010/main" val="1970985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CA01BC-E84F-914C-ADBB-042803A1AF6A}" type="datetime1">
              <a:rPr lang="en-US" smtClean="0"/>
              <a:pPr/>
              <a:t>9/14/2012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7D0CD6-F82F-8F4A-BC06-6F6965BA1569}" type="slidenum">
              <a:rPr lang="en-US" smtClean="0"/>
              <a:pPr/>
              <a:t>‹#›</a:t>
            </a:fld>
            <a:endParaRPr lang="en-US"/>
          </a:p>
        </p:txBody>
      </p:sp>
    </p:spTree>
    <p:extLst>
      <p:ext uri="{BB962C8B-B14F-4D97-AF65-F5344CB8AC3E}">
        <p14:creationId xmlns:p14="http://schemas.microsoft.com/office/powerpoint/2010/main" val="2893637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familysearch.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dirty="0" smtClean="0"/>
          </a:p>
          <a:p>
            <a:r>
              <a:rPr lang="en-US" dirty="0" smtClean="0"/>
              <a:t>[Introductions]</a:t>
            </a:r>
          </a:p>
          <a:p>
            <a:endParaRPr lang="en-US" dirty="0" smtClean="0"/>
          </a:p>
          <a:p>
            <a:r>
              <a:rPr lang="en-US" dirty="0" smtClean="0"/>
              <a:t>[Hymn]</a:t>
            </a:r>
          </a:p>
          <a:p>
            <a:endParaRPr lang="en-US" dirty="0" smtClean="0"/>
          </a:p>
          <a:p>
            <a:r>
              <a:rPr lang="en-US" dirty="0" smtClean="0"/>
              <a:t>[Opening</a:t>
            </a:r>
            <a:r>
              <a:rPr lang="en-US" baseline="0" dirty="0" smtClean="0"/>
              <a:t> prayer]</a:t>
            </a:r>
            <a:endParaRPr lang="en-US" dirty="0" smtClean="0"/>
          </a:p>
          <a:p>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1</a:t>
            </a:fld>
            <a:endParaRPr lang="en-US"/>
          </a:p>
        </p:txBody>
      </p:sp>
    </p:spTree>
    <p:extLst>
      <p:ext uri="{BB962C8B-B14F-4D97-AF65-F5344CB8AC3E}">
        <p14:creationId xmlns:p14="http://schemas.microsoft.com/office/powerpoint/2010/main" val="2642688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Family Tree you can navigate easily. You can zoom in or out, drag the content on the screen back and forth to see different parts of your family tree, and quickly expand or retract family lines. </a:t>
            </a:r>
          </a:p>
          <a:p>
            <a:endParaRPr lang="en-US" dirty="0" smtClean="0"/>
          </a:p>
          <a:p>
            <a:r>
              <a:rPr lang="en-US" dirty="0" smtClean="0"/>
              <a:t>[click]</a:t>
            </a:r>
          </a:p>
          <a:p>
            <a:r>
              <a:rPr lang="en-US" dirty="0" smtClean="0"/>
              <a:t>You can see lists of children or simply click on a name to see more detailed information. You can even use the</a:t>
            </a:r>
            <a:r>
              <a:rPr lang="en-US" baseline="0" dirty="0" smtClean="0"/>
              <a:t> app</a:t>
            </a:r>
            <a:r>
              <a:rPr lang="en-US" dirty="0" smtClean="0"/>
              <a:t> on your tablet computer.</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has been plenty of frustration with not having the ability to change bad data in new FamilySearch. Family Tree addresses this issue by allowing you to edit data, including:</a:t>
            </a:r>
          </a:p>
          <a:p>
            <a:pPr marL="169816" indent="-169816">
              <a:buFont typeface="Arial" pitchFamily="34" charset="0"/>
              <a:buChar char="•"/>
            </a:pPr>
            <a:r>
              <a:rPr lang="en-US" dirty="0" smtClean="0"/>
              <a:t>Removing a wrong relationship to a spouse, parent, or child</a:t>
            </a:r>
          </a:p>
          <a:p>
            <a:pPr marL="169816" indent="-169816">
              <a:buFont typeface="Arial" pitchFamily="34" charset="0"/>
              <a:buChar char="•"/>
            </a:pPr>
            <a:r>
              <a:rPr lang="en-US" dirty="0" smtClean="0"/>
              <a:t>Deleting wrong events </a:t>
            </a:r>
          </a:p>
          <a:p>
            <a:pPr marL="169816" indent="-169816">
              <a:buFont typeface="Arial" pitchFamily="34" charset="0"/>
              <a:buChar char="•"/>
            </a:pPr>
            <a:r>
              <a:rPr lang="en-US" dirty="0" smtClean="0"/>
              <a:t>Deleting wrong versions of names</a:t>
            </a:r>
          </a:p>
        </p:txBody>
      </p:sp>
      <p:sp>
        <p:nvSpPr>
          <p:cNvPr id="4" name="Slide Number Placeholder 3"/>
          <p:cNvSpPr>
            <a:spLocks noGrp="1"/>
          </p:cNvSpPr>
          <p:nvPr>
            <p:ph type="sldNum" sz="quarter" idx="10"/>
          </p:nvPr>
        </p:nvSpPr>
        <p:spPr/>
        <p:txBody>
          <a:bodyPr/>
          <a:lstStyle/>
          <a:p>
            <a:fld id="{5B4C8B2A-ABF4-4251-ACB4-7D2F6A75794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 how you can edit incorrect information. In this situation I know that these two individuals should not have been combined together as a couple, so I need to delete the relationship. I simply go to the Couple Relationship page by clicking View.</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Couple Relationship page, I click Delete Relationship. Then I will be prompted to enter a reason for deleting the relationship. Here I describe why I am taking this action so that others can see how I came to the conclusion that it was incorrect.</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system also keeps a change history, so you can revert back to previous information if necessary.</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Family Tree enables people to show sources and link to where the information is found. Attaching sources lets everyone see the evidence for conclusions reached and know the information is accurate. This encourages other users not to change well-documented data.</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add a source, you simply need to provide a hyperlink to a document or website. Here I found a death certificate through familysearch.org. All I need to do is copy the URL for the document. </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link to a source, g</a:t>
            </a:r>
            <a:r>
              <a:rPr lang="en-US" dirty="0" smtClean="0"/>
              <a:t>o to the person’s page in Family Tree, and click Create a New Source.</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you can add a source title, the hyperlink, a citation, and a description. Click Save, and then anyone else who views this person’s page can see the source. </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even easier way to add a source located on familysearch.org is to go to the source, click My Source Box, and then click Add To My Source Box.</a:t>
            </a:r>
          </a:p>
          <a:p>
            <a:endParaRPr lang="en-US" dirty="0" smtClean="0"/>
          </a:p>
        </p:txBody>
      </p:sp>
      <p:sp>
        <p:nvSpPr>
          <p:cNvPr id="4" name="Slide Number Placeholder 3"/>
          <p:cNvSpPr>
            <a:spLocks noGrp="1"/>
          </p:cNvSpPr>
          <p:nvPr>
            <p:ph type="sldNum" sz="quarter" idx="10"/>
          </p:nvPr>
        </p:nvSpPr>
        <p:spPr/>
        <p:txBody>
          <a:bodyPr/>
          <a:lstStyle/>
          <a:p>
            <a:fld id="{5B4C8B2A-ABF4-4251-ACB4-7D2F6A75794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I </a:t>
            </a:r>
            <a:r>
              <a:rPr lang="en-US" baseline="0" dirty="0" smtClean="0"/>
              <a:t>will be sharing some exciting things that I think will help this great work move forward. First, I will talk about some of the blessings that come from this work. Then I will introduce the Church’s new update called Family Tree. </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2</a:t>
            </a:fld>
            <a:endParaRPr lang="en-US"/>
          </a:p>
        </p:txBody>
      </p:sp>
    </p:spTree>
    <p:extLst>
      <p:ext uri="{BB962C8B-B14F-4D97-AF65-F5344CB8AC3E}">
        <p14:creationId xmlns:p14="http://schemas.microsoft.com/office/powerpoint/2010/main" val="1800930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from the Person page, in the Sources section, you can click the Go to Source Box link. From your source box, you can attach the appropriate source to the person by clicking Attach.</a:t>
            </a:r>
          </a:p>
          <a:p>
            <a:endParaRPr lang="en-US" dirty="0" smtClean="0"/>
          </a:p>
        </p:txBody>
      </p:sp>
      <p:sp>
        <p:nvSpPr>
          <p:cNvPr id="4" name="Slide Number Placeholder 3"/>
          <p:cNvSpPr>
            <a:spLocks noGrp="1"/>
          </p:cNvSpPr>
          <p:nvPr>
            <p:ph type="sldNum" sz="quarter" idx="10"/>
          </p:nvPr>
        </p:nvSpPr>
        <p:spPr/>
        <p:txBody>
          <a:bodyPr/>
          <a:lstStyle/>
          <a:p>
            <a:fld id="{5B4C8B2A-ABF4-4251-ACB4-7D2F6A75794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Family Tree enables people to communicate with others.</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Family Tree lets you communicate with other people who are working on your line. You can share information, compare research, and go further faster by working together. Here’s an example of a discussion page.</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we will all be working together to make Family Tree the best it can be, we should encourage everyone to keep their communication polite and to</a:t>
            </a:r>
            <a:r>
              <a:rPr lang="en-US" baseline="0" dirty="0" smtClean="0"/>
              <a:t> keep an</a:t>
            </a:r>
            <a:r>
              <a:rPr lang="en-US" dirty="0" smtClean="0"/>
              <a:t> attitude of cooperation–even if someone makes a change someone else doesn’t agree with.</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Family Tree helps you to stay informed of changes.</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set up alerts that notify you by e-mail when information about an ancestor you’re interested in has been changed. </a:t>
            </a:r>
          </a:p>
          <a:p>
            <a:endParaRPr lang="en-US" smtClean="0"/>
          </a:p>
          <a:p>
            <a:r>
              <a:rPr lang="en-US" smtClean="0"/>
              <a:t>To </a:t>
            </a:r>
            <a:r>
              <a:rPr lang="en-US" dirty="0" smtClean="0"/>
              <a:t>add someone to your watch list, simply click the Watch button here. </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your watch list at any time by clicking the Watch List tab. Family Tree keeps a change history, so if someone submits inaccurate information, it’s easy to fix.</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purpose of Family Tree is to help you</a:t>
            </a:r>
            <a:r>
              <a:rPr lang="en-US" baseline="0" dirty="0" smtClean="0"/>
              <a:t> </a:t>
            </a:r>
            <a:r>
              <a:rPr lang="en-US" dirty="0" smtClean="0"/>
              <a:t>fulfill your divinely appointed responsibility to search out your family and perform for them the sacred ordinances of the temple.</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Family Tree lets you easily qualify and submit the names of ancestors for temple ordinances.</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683">
              <a:defRPr/>
            </a:pPr>
            <a:r>
              <a:rPr lang="en-US" baseline="0" dirty="0" smtClean="0"/>
              <a:t>There are quite a few resources t</a:t>
            </a:r>
            <a:r>
              <a:rPr lang="en-US" dirty="0" smtClean="0"/>
              <a:t>o</a:t>
            </a:r>
            <a:r>
              <a:rPr lang="en-US" baseline="0" dirty="0" smtClean="0"/>
              <a:t> help you learn Family Tree, including videos and guides. Go to familysearch.org/help to find these resources. Or if you need </a:t>
            </a:r>
            <a:r>
              <a:rPr lang="en-US" baseline="0" smtClean="0"/>
              <a:t>further assistance, </a:t>
            </a:r>
            <a:r>
              <a:rPr lang="en-US" baseline="0" dirty="0" smtClean="0"/>
              <a:t>you can call </a:t>
            </a:r>
            <a:r>
              <a:rPr lang="en-US" baseline="0" smtClean="0"/>
              <a:t>or e-mail the Family History </a:t>
            </a:r>
            <a:r>
              <a:rPr lang="en-US" baseline="0" dirty="0" smtClean="0"/>
              <a:t>D</a:t>
            </a:r>
            <a:r>
              <a:rPr lang="en-US" baseline="0" smtClean="0"/>
              <a:t>epartment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128 is an epistle from Joseph Smith to the Church. In this verse the</a:t>
            </a:r>
            <a:r>
              <a:rPr lang="en-US" baseline="0" dirty="0" smtClean="0"/>
              <a:t> Prophet explains the importance of this work. </a:t>
            </a:r>
          </a:p>
          <a:p>
            <a:endParaRPr lang="en-US" baseline="0" dirty="0" smtClean="0"/>
          </a:p>
          <a:p>
            <a:r>
              <a:rPr lang="en-US" baseline="0" dirty="0" smtClean="0"/>
              <a:t>[Read verse]</a:t>
            </a:r>
          </a:p>
          <a:p>
            <a:endParaRPr lang="en-US" baseline="0" dirty="0" smtClean="0"/>
          </a:p>
          <a:p>
            <a:r>
              <a:rPr lang="en-US" baseline="0" dirty="0" smtClean="0"/>
              <a:t>[Possible discussion questions]</a:t>
            </a:r>
          </a:p>
          <a:p>
            <a:pPr marL="169816" indent="-169816">
              <a:buFont typeface="Arial" pitchFamily="34" charset="0"/>
              <a:buChar char="•"/>
            </a:pPr>
            <a:r>
              <a:rPr lang="en-US" baseline="0" dirty="0" smtClean="0"/>
              <a:t>Why does the Prophet say “</a:t>
            </a:r>
            <a:r>
              <a:rPr lang="en-US" i="1" baseline="0" dirty="0" smtClean="0"/>
              <a:t>your </a:t>
            </a:r>
            <a:r>
              <a:rPr lang="en-US" baseline="0" dirty="0" smtClean="0"/>
              <a:t>dead” and not just </a:t>
            </a:r>
            <a:r>
              <a:rPr lang="en-US" i="1" baseline="0" dirty="0" smtClean="0"/>
              <a:t>the</a:t>
            </a:r>
            <a:r>
              <a:rPr lang="en-US" baseline="0" dirty="0" smtClean="0"/>
              <a:t> dead? How can we help Church members better understand the importance of doing temple work for </a:t>
            </a:r>
            <a:r>
              <a:rPr lang="en-US" i="1" baseline="0" dirty="0" smtClean="0"/>
              <a:t>their</a:t>
            </a:r>
            <a:r>
              <a:rPr lang="en-US" baseline="0" dirty="0" smtClean="0"/>
              <a:t> dead rather than </a:t>
            </a:r>
            <a:r>
              <a:rPr lang="en-US" i="1" baseline="0" dirty="0" smtClean="0"/>
              <a:t>the</a:t>
            </a:r>
            <a:r>
              <a:rPr lang="en-US" baseline="0" dirty="0" smtClean="0"/>
              <a:t> dead?</a:t>
            </a:r>
          </a:p>
          <a:p>
            <a:pPr marL="169816" indent="-169816">
              <a:buFont typeface="Arial" pitchFamily="34" charset="0"/>
              <a:buChar char="•"/>
            </a:pPr>
            <a:r>
              <a:rPr lang="en-US" baseline="0" dirty="0" smtClean="0"/>
              <a:t>What do you think “truly made out” means? How can we make sure that our records are “truly made out”?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Elder Bednar in the October 2011 general conference reminded us of some</a:t>
            </a:r>
            <a:r>
              <a:rPr lang="en-US" baseline="0" dirty="0" smtClean="0"/>
              <a:t> of the blessings we can receive from participating in this work</a:t>
            </a:r>
            <a:r>
              <a:rPr lang="en-US" dirty="0" smtClean="0"/>
              <a:t>. </a:t>
            </a:r>
          </a:p>
          <a:p>
            <a:endParaRPr lang="en-US" dirty="0" smtClean="0"/>
          </a:p>
          <a:p>
            <a:r>
              <a:rPr lang="en-US" dirty="0" smtClean="0"/>
              <a:t>[Read quote]</a:t>
            </a:r>
          </a:p>
          <a:p>
            <a:endParaRPr lang="en-US" dirty="0" smtClean="0"/>
          </a:p>
          <a:p>
            <a:r>
              <a:rPr lang="en-US" dirty="0" smtClean="0"/>
              <a:t>I hope you have felt these blessings in your lives.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So, why do we need an update to new FamilySearch?</a:t>
            </a:r>
          </a:p>
          <a:p>
            <a:pPr lvl="0"/>
            <a:endParaRPr lang="en-US" dirty="0" smtClean="0"/>
          </a:p>
          <a:p>
            <a:pPr lvl="0"/>
            <a:r>
              <a:rPr lang="en-US" dirty="0" smtClean="0"/>
              <a:t>The Family</a:t>
            </a:r>
            <a:r>
              <a:rPr lang="en-US" baseline="0" dirty="0" smtClean="0"/>
              <a:t> History Department is </a:t>
            </a:r>
            <a:r>
              <a:rPr lang="en-US" dirty="0" smtClean="0"/>
              <a:t>always striving to improve the tools they provide for doing family history. New FamilySearch (</a:t>
            </a:r>
            <a:r>
              <a:rPr lang="en-US" dirty="0" err="1" smtClean="0"/>
              <a:t>nFS</a:t>
            </a:r>
            <a:r>
              <a:rPr lang="en-US" dirty="0" smtClean="0"/>
              <a:t>) was great as a replacement for </a:t>
            </a:r>
            <a:r>
              <a:rPr lang="en-US" dirty="0" err="1" smtClean="0"/>
              <a:t>TempleReady</a:t>
            </a:r>
            <a:r>
              <a:rPr lang="en-US" dirty="0" smtClean="0"/>
              <a:t> and as a way to view data in a tree format, </a:t>
            </a:r>
            <a:r>
              <a:rPr lang="en-US" b="1" i="1" dirty="0" smtClean="0"/>
              <a:t>but</a:t>
            </a:r>
            <a:r>
              <a:rPr lang="en-US" dirty="0" smtClean="0"/>
              <a:t> it has limitations:</a:t>
            </a:r>
          </a:p>
          <a:p>
            <a:pPr marL="622658" lvl="1" indent="-169816">
              <a:buFont typeface="Arial" pitchFamily="34" charset="0"/>
              <a:buChar char="•"/>
            </a:pPr>
            <a:r>
              <a:rPr lang="en-US" dirty="0" smtClean="0"/>
              <a:t>There are lots of obvious data errors that are difficult or impossible to fix.</a:t>
            </a:r>
          </a:p>
          <a:p>
            <a:pPr marL="622658" lvl="1" indent="-169816">
              <a:buFont typeface="Arial" pitchFamily="34" charset="0"/>
              <a:buChar char="•"/>
            </a:pPr>
            <a:r>
              <a:rPr lang="en-US" dirty="0" smtClean="0"/>
              <a:t>It is difficult to collaborate and work together on common ancestors.</a:t>
            </a:r>
          </a:p>
          <a:p>
            <a:pPr lvl="0"/>
            <a:endParaRPr lang="en-US" dirty="0" smtClean="0"/>
          </a:p>
          <a:p>
            <a:pPr lvl="0"/>
            <a:r>
              <a:rPr lang="en-US" dirty="0" smtClean="0"/>
              <a:t>Family Tree is an update to </a:t>
            </a:r>
            <a:r>
              <a:rPr lang="en-US" dirty="0" err="1" smtClean="0"/>
              <a:t>nFS</a:t>
            </a:r>
            <a:r>
              <a:rPr lang="en-US" dirty="0" smtClean="0"/>
              <a:t> and will eventually replace </a:t>
            </a:r>
            <a:r>
              <a:rPr lang="en-US" dirty="0" err="1" smtClean="0"/>
              <a:t>nFS</a:t>
            </a:r>
            <a:r>
              <a:rPr lang="en-US" dirty="0" smtClean="0"/>
              <a:t>. Family Tree is similar in purpose to </a:t>
            </a:r>
            <a:r>
              <a:rPr lang="en-US" dirty="0" err="1" smtClean="0"/>
              <a:t>nFS</a:t>
            </a:r>
            <a:r>
              <a:rPr lang="en-US" dirty="0" smtClean="0"/>
              <a:t> and contains most of the same data, but it has upgraded functionality. </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5</a:t>
            </a:fld>
            <a:endParaRPr lang="en-US"/>
          </a:p>
        </p:txBody>
      </p:sp>
    </p:spTree>
    <p:extLst>
      <p:ext uri="{BB962C8B-B14F-4D97-AF65-F5344CB8AC3E}">
        <p14:creationId xmlns:p14="http://schemas.microsoft.com/office/powerpoint/2010/main" val="76434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Family</a:t>
            </a:r>
            <a:r>
              <a:rPr lang="en-US" baseline="0" dirty="0" smtClean="0"/>
              <a:t> Tree</a:t>
            </a:r>
            <a:r>
              <a:rPr lang="en-US" dirty="0" smtClean="0"/>
              <a:t> uses a better approach to organizing family history data that focuses on enhanced data accuracy through editing, collaborating, and sourcing.</a:t>
            </a:r>
          </a:p>
          <a:p>
            <a:pPr marL="622658" lvl="1" indent="-169816">
              <a:buFont typeface="Arial" pitchFamily="34" charset="0"/>
              <a:buChar char="•"/>
            </a:pPr>
            <a:r>
              <a:rPr lang="en-US" dirty="0" smtClean="0"/>
              <a:t>By working together to improve the data over time, we'll reduce duplicates and incorrect data.</a:t>
            </a:r>
          </a:p>
          <a:p>
            <a:pPr marL="622658" lvl="1" indent="-169816">
              <a:buFont typeface="Arial" pitchFamily="34" charset="0"/>
              <a:buChar char="•"/>
            </a:pPr>
            <a:r>
              <a:rPr lang="en-US" dirty="0" smtClean="0"/>
              <a:t>Family Tree will also be open to the public, not just Church members, so we can work together on a tree for the whole human family—we all tie back to the same ancestors, after all.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6</a:t>
            </a:fld>
            <a:endParaRPr lang="en-US"/>
          </a:p>
        </p:txBody>
      </p:sp>
    </p:spTree>
    <p:extLst>
      <p:ext uri="{BB962C8B-B14F-4D97-AF65-F5344CB8AC3E}">
        <p14:creationId xmlns:p14="http://schemas.microsoft.com/office/powerpoint/2010/main" val="51814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will now give you seven reasons you can be excited about the Family Tree. </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Family Tree is part of FamilySearch.org. It’s available, right here, when you sign in to </a:t>
            </a:r>
            <a:r>
              <a:rPr lang="en-US" dirty="0" smtClean="0">
                <a:hlinkClick r:id="rId3"/>
              </a:rPr>
              <a:t>FamilySearch.org</a:t>
            </a:r>
            <a:r>
              <a:rPr lang="en-US" dirty="0" smtClean="0"/>
              <a:t>. So you won’t need to use one site to search and another to record data. It is integrated into one site.</a:t>
            </a:r>
            <a:endParaRPr lang="en-US" dirty="0"/>
          </a:p>
        </p:txBody>
      </p:sp>
      <p:sp>
        <p:nvSpPr>
          <p:cNvPr id="4" name="Slide Number Placeholder 3"/>
          <p:cNvSpPr>
            <a:spLocks noGrp="1"/>
          </p:cNvSpPr>
          <p:nvPr>
            <p:ph type="sldNum" sz="quarter" idx="10"/>
          </p:nvPr>
        </p:nvSpPr>
        <p:spPr/>
        <p:txBody>
          <a:bodyPr/>
          <a:lstStyle/>
          <a:p>
            <a:fld id="{5B4C8B2A-ABF4-4251-ACB4-7D2F6A75794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 that comes</a:t>
            </a:r>
            <a:r>
              <a:rPr lang="en-US" baseline="0" dirty="0" smtClean="0"/>
              <a:t> to familysearch.org will have access to Family Tree.  Two types of accounts are created: a member account, using a membership record number, and a general account.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r>
              <a:rPr lang="en-US" baseline="0" dirty="0" smtClean="0"/>
              <a:t>When a member signs in to Family Tree, he or she will be able to see ordinance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r>
              <a:rPr lang="en-US" baseline="0" dirty="0" smtClean="0"/>
              <a:t>When a general account is used to log in, no ordinance data is shown.</a:t>
            </a:r>
          </a:p>
          <a:p>
            <a:endParaRPr lang="en-US" baseline="0" dirty="0" smtClean="0"/>
          </a:p>
        </p:txBody>
      </p:sp>
      <p:sp>
        <p:nvSpPr>
          <p:cNvPr id="4" name="Slide Number Placeholder 3"/>
          <p:cNvSpPr>
            <a:spLocks noGrp="1"/>
          </p:cNvSpPr>
          <p:nvPr>
            <p:ph type="sldNum" sz="quarter" idx="10"/>
          </p:nvPr>
        </p:nvSpPr>
        <p:spPr/>
        <p:txBody>
          <a:bodyPr/>
          <a:lstStyle/>
          <a:p>
            <a:fld id="{5B4C8B2A-ABF4-4251-ACB4-7D2F6A75794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FE0A8CC-AA14-C84A-91F0-F8256225A1AD}" type="slidenum">
              <a:rPr lang="en-US" smtClean="0"/>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FE0A8CC-AA14-C84A-91F0-F8256225A1AD}" type="slidenum">
              <a:rPr lang="en-US" smtClean="0"/>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FE0A8CC-AA14-C84A-91F0-F8256225A1AD}" type="slidenum">
              <a:rPr lang="en-US" smtClean="0"/>
              <a:pPr/>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296333"/>
            <a:ext cx="9144000" cy="5778500"/>
          </a:xfrm>
        </p:spPr>
        <p:txBody>
          <a:bodyPr/>
          <a:lstStyle>
            <a:lvl1pPr>
              <a:defRPr>
                <a:latin typeface="+mn-lt"/>
                <a:cs typeface="Arial"/>
              </a:defRPr>
            </a:lvl1pPr>
            <a:lvl2pPr>
              <a:defRPr>
                <a:latin typeface="+mn-lt"/>
                <a:cs typeface="Arial"/>
              </a:defRPr>
            </a:lvl2pPr>
            <a:lvl3pPr>
              <a:defRPr>
                <a:latin typeface="+mn-lt"/>
                <a:cs typeface="Arial"/>
              </a:defRPr>
            </a:lvl3pPr>
            <a:lvl4pPr>
              <a:defRPr>
                <a:latin typeface="+mn-lt"/>
                <a:cs typeface="Arial"/>
              </a:defRPr>
            </a:lvl4pPr>
            <a:lvl5pPr>
              <a:defRPr>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AFE0A8CC-AA14-C84A-91F0-F8256225A1A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1860"/>
            <a:ext cx="7772400" cy="2956617"/>
          </a:xfrm>
        </p:spPr>
        <p:txBody>
          <a:bodyPr anchor="ctr" anchorCtr="1"/>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AFE0A8CC-AA14-C84A-91F0-F8256225A1A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FE0A8CC-AA14-C84A-91F0-F8256225A1AD}" type="slidenum">
              <a:rPr lang="en-US" smtClean="0"/>
              <a:pPr/>
              <a:t>‹#›</a:t>
            </a:fld>
            <a:endParaRPr lang="en-US"/>
          </a:p>
        </p:txBody>
      </p:sp>
    </p:spTree>
    <p:extLst>
      <p:ext uri="{BB962C8B-B14F-4D97-AF65-F5344CB8AC3E}">
        <p14:creationId xmlns:p14="http://schemas.microsoft.com/office/powerpoint/2010/main" val="15393893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3249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1860"/>
            <a:ext cx="7772400" cy="2956617"/>
          </a:xfrm>
        </p:spPr>
        <p:txBody>
          <a:bodyPr anchor="ctr" anchorCtr="1"/>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AFE0A8CC-AA14-C84A-91F0-F8256225A1AD}" type="slidenum">
              <a:rPr lang="en-US" smtClean="0"/>
              <a:pPr/>
              <a:t>‹#›</a:t>
            </a:fld>
            <a:endParaRPr lang="en-US"/>
          </a:p>
        </p:txBody>
      </p:sp>
    </p:spTree>
    <p:extLst>
      <p:ext uri="{BB962C8B-B14F-4D97-AF65-F5344CB8AC3E}">
        <p14:creationId xmlns:p14="http://schemas.microsoft.com/office/powerpoint/2010/main" val="28818923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296333"/>
            <a:ext cx="9144000" cy="6147018"/>
          </a:xfrm>
        </p:spPr>
        <p:txBody>
          <a:bodyPr/>
          <a:lstStyle>
            <a:lvl1pPr>
              <a:defRPr>
                <a:latin typeface="+mn-lt"/>
                <a:cs typeface="Arial"/>
              </a:defRPr>
            </a:lvl1pPr>
            <a:lvl2pPr>
              <a:defRPr>
                <a:latin typeface="+mn-lt"/>
                <a:cs typeface="Arial"/>
              </a:defRPr>
            </a:lvl2pPr>
            <a:lvl3pPr>
              <a:defRPr>
                <a:latin typeface="+mn-lt"/>
                <a:cs typeface="Arial"/>
              </a:defRPr>
            </a:lvl3pPr>
            <a:lvl4pPr>
              <a:defRPr>
                <a:latin typeface="+mn-lt"/>
                <a:cs typeface="Arial"/>
              </a:defRPr>
            </a:lvl4pPr>
            <a:lvl5pPr>
              <a:defRPr>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AFE0A8CC-AA14-C84A-91F0-F8256225A1AD}" type="slidenum">
              <a:rPr lang="en-US" smtClean="0"/>
              <a:pPr/>
              <a:t>‹#›</a:t>
            </a:fld>
            <a:endParaRPr lang="en-US"/>
          </a:p>
        </p:txBody>
      </p:sp>
    </p:spTree>
    <p:extLst>
      <p:ext uri="{BB962C8B-B14F-4D97-AF65-F5344CB8AC3E}">
        <p14:creationId xmlns:p14="http://schemas.microsoft.com/office/powerpoint/2010/main" val="24175593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FE0A8CC-AA14-C84A-91F0-F8256225A1AD}" type="slidenum">
              <a:rPr lang="en-US" smtClean="0"/>
              <a:pPr/>
              <a:t>‹#›</a:t>
            </a:fld>
            <a:endParaRPr lang="en-US"/>
          </a:p>
        </p:txBody>
      </p:sp>
    </p:spTree>
    <p:extLst>
      <p:ext uri="{BB962C8B-B14F-4D97-AF65-F5344CB8AC3E}">
        <p14:creationId xmlns:p14="http://schemas.microsoft.com/office/powerpoint/2010/main" val="20340119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FE0A8CC-AA14-C84A-91F0-F8256225A1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FE0A8CC-AA14-C84A-91F0-F8256225A1AD}" type="slidenum">
              <a:rPr lang="en-US" smtClean="0"/>
              <a:pPr/>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9/14/2012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FE0A8CC-AA14-C84A-91F0-F8256225A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9/14/2012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AFE0A8CC-AA14-C84A-91F0-F8256225A1AD}" type="slidenum">
              <a:rPr lang="en-US" smtClean="0"/>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9/14/2012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AFE0A8CC-AA14-C84A-91F0-F8256225A1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9/14/2012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AFE0A8CC-AA14-C84A-91F0-F8256225A1AD}" type="slidenum">
              <a:rPr lang="en-US" smtClean="0"/>
              <a:pPr/>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9/14/2012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FE0A8CC-AA14-C84A-91F0-F8256225A1AD}"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9/14/2012</a:t>
            </a:fld>
            <a:endParaRPr lang="en-US"/>
          </a:p>
        </p:txBody>
      </p:sp>
      <p:sp>
        <p:nvSpPr>
          <p:cNvPr id="9" name="Slide Number Placeholder 8"/>
          <p:cNvSpPr>
            <a:spLocks noGrp="1"/>
          </p:cNvSpPr>
          <p:nvPr>
            <p:ph type="sldNum" sz="quarter" idx="11"/>
          </p:nvPr>
        </p:nvSpPr>
        <p:spPr/>
        <p:txBody>
          <a:bodyPr/>
          <a:lstStyle/>
          <a:p>
            <a:fld id="{AFE0A8CC-AA14-C84A-91F0-F8256225A1AD}" type="slidenum">
              <a:rPr lang="en-US" smtClean="0"/>
              <a:pPr/>
              <a:t>‹#›</a:t>
            </a:fld>
            <a:endParaRPr lang="en-US" dirty="0"/>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FE0A8CC-AA14-C84A-91F0-F8256225A1AD}"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solidFill>
                <a:schemeClr val="tx1">
                  <a:shade val="50000"/>
                </a:scheme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7CB97365-EBCA-4027-87D5-99FC1D4DF0BB}" type="datetimeFigureOut">
              <a:rPr lang="en-US" smtClean="0"/>
              <a:pPr eaLnBrk="1" latinLnBrk="0" hangingPunct="1"/>
              <a:t>9/14/2012</a:t>
            </a:fld>
            <a:endParaRPr lang="en-US">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659" r:id="rId12"/>
    <p:sldLayoutId id="2147483658" r:id="rId13"/>
    <p:sldLayoutId id="2147483649" r:id="rId14"/>
    <p:sldLayoutId id="2147483666" r:id="rId15"/>
    <p:sldLayoutId id="2147483667" r:id="rId16"/>
    <p:sldLayoutId id="2147483669" r:id="rId17"/>
    <p:sldLayoutId id="2147483670" r:id="rId18"/>
    <p:sldLayoutId id="2147483674" r:id="rId19"/>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Introduction to</a:t>
            </a:r>
            <a:br>
              <a:rPr lang="en-US" dirty="0"/>
            </a:br>
            <a:r>
              <a:rPr lang="en-US" dirty="0"/>
              <a:t>Family Tree</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770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G</a:t>
            </a:r>
            <a:r>
              <a:rPr lang="en-US" dirty="0" smtClean="0"/>
              <a:t>et around easily</a:t>
            </a:r>
            <a:endParaRPr lang="en-US" dirty="0"/>
          </a:p>
        </p:txBody>
      </p:sp>
      <p:sp>
        <p:nvSpPr>
          <p:cNvPr id="4" name="Content Placeholder 3"/>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18"/>
          <a:stretch/>
        </p:blipFill>
        <p:spPr bwMode="auto">
          <a:xfrm>
            <a:off x="0" y="1272789"/>
            <a:ext cx="12649200" cy="5585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463" t="58967" r="11940" b="13639"/>
          <a:stretch/>
        </p:blipFill>
        <p:spPr bwMode="auto">
          <a:xfrm>
            <a:off x="791568" y="1723030"/>
            <a:ext cx="7593671" cy="3682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22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4.32932E-6 L -0.37309 -0.00255 " pathEditMode="relative" rAng="0" ptsTypes="AA">
                                      <p:cBhvr>
                                        <p:cTn id="6" dur="2000" fill="hold"/>
                                        <p:tgtEl>
                                          <p:spTgt spid="3074"/>
                                        </p:tgtEl>
                                        <p:attrNameLst>
                                          <p:attrName>ppt_x</p:attrName>
                                          <p:attrName>ppt_y</p:attrName>
                                        </p:attrNameLst>
                                      </p:cBhvr>
                                      <p:rCtr x="-18663" y="-139"/>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074"/>
                                        </p:tgtEl>
                                      </p:cBhvr>
                                      <p:by x="150000" y="150000"/>
                                    </p:animScale>
                                  </p:childTnLst>
                                </p:cTn>
                              </p:par>
                              <p:par>
                                <p:cTn id="10" presetID="42" presetClass="path" presetSubtype="0" fill="hold" nodeType="withEffect">
                                  <p:stCondLst>
                                    <p:cond delay="0"/>
                                  </p:stCondLst>
                                  <p:childTnLst>
                                    <p:animMotion origin="layout" path="M -0.37309 -0.00255 L -0.37309 0.21346 " pathEditMode="relative" rAng="0" ptsTypes="AA">
                                      <p:cBhvr>
                                        <p:cTn id="11" dur="2000" fill="hold"/>
                                        <p:tgtEl>
                                          <p:spTgt spid="3074"/>
                                        </p:tgtEl>
                                        <p:attrNameLst>
                                          <p:attrName>ppt_x</p:attrName>
                                          <p:attrName>ppt_y</p:attrName>
                                        </p:attrNameLst>
                                      </p:cBhvr>
                                      <p:rCtr x="0" y="10800"/>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par>
                                <p:cTn id="19" presetID="10" presetClass="exit" presetSubtype="0" fill="hold" nodeType="withEffect">
                                  <p:stCondLst>
                                    <p:cond delay="0"/>
                                  </p:stCondLst>
                                  <p:childTnLst>
                                    <p:animEffect transition="out" filter="fade">
                                      <p:cBhvr>
                                        <p:cTn id="20" dur="500"/>
                                        <p:tgtEl>
                                          <p:spTgt spid="3074"/>
                                        </p:tgtEl>
                                      </p:cBhvr>
                                    </p:animEffect>
                                    <p:set>
                                      <p:cBhvr>
                                        <p:cTn id="21"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relldickson\Desktop\Consultant\Family Tree Webinar-2012\images\NO6N_T2Z55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490" y="1574898"/>
            <a:ext cx="6519863" cy="4343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3. Edit incorrect information	</a:t>
            </a:r>
            <a:endParaRPr lang="en-US" dirty="0"/>
          </a:p>
        </p:txBody>
      </p:sp>
      <p:sp>
        <p:nvSpPr>
          <p:cNvPr id="3" name="Rectangular Callout 2"/>
          <p:cNvSpPr/>
          <p:nvPr/>
        </p:nvSpPr>
        <p:spPr>
          <a:xfrm>
            <a:off x="993101" y="1308108"/>
            <a:ext cx="3425589" cy="1610436"/>
          </a:xfrm>
          <a:prstGeom prst="wedgeRectCallout">
            <a:avLst>
              <a:gd name="adj1" fmla="val 50482"/>
              <a:gd name="adj2" fmla="val 760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I can fix </a:t>
            </a:r>
            <a:br>
              <a:rPr lang="en-US" sz="3200" dirty="0" smtClean="0"/>
            </a:br>
            <a:r>
              <a:rPr lang="en-US" sz="3200" dirty="0" smtClean="0"/>
              <a:t>bad data!</a:t>
            </a:r>
            <a:endParaRPr lang="en-US" sz="3200" dirty="0"/>
          </a:p>
        </p:txBody>
      </p:sp>
    </p:spTree>
    <p:extLst>
      <p:ext uri="{BB962C8B-B14F-4D97-AF65-F5344CB8AC3E}">
        <p14:creationId xmlns:p14="http://schemas.microsoft.com/office/powerpoint/2010/main" val="40816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Edit incorrect information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573" y="1337809"/>
            <a:ext cx="4978400" cy="4783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rot="15166151">
            <a:off x="6256955" y="4765168"/>
            <a:ext cx="860578" cy="6054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77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Edit incorrect information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5060" y="1563635"/>
            <a:ext cx="8025734" cy="3096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60" y="3907971"/>
            <a:ext cx="6849953" cy="2492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40230" y="5154385"/>
            <a:ext cx="5270995" cy="276999"/>
          </a:xfrm>
          <a:prstGeom prst="rect">
            <a:avLst/>
          </a:prstGeom>
          <a:noFill/>
        </p:spPr>
        <p:txBody>
          <a:bodyPr wrap="none" rtlCol="0">
            <a:spAutoFit/>
          </a:bodyPr>
          <a:lstStyle/>
          <a:p>
            <a:r>
              <a:rPr lang="en-US" sz="1200" dirty="0" smtClean="0">
                <a:latin typeface="Arial" pitchFamily="34" charset="0"/>
                <a:cs typeface="Arial" pitchFamily="34" charset="0"/>
              </a:rPr>
              <a:t>These two were not a couple because they were not alive at the same time.</a:t>
            </a:r>
            <a:endParaRPr lang="en-US" sz="1200" dirty="0">
              <a:latin typeface="Arial" pitchFamily="34" charset="0"/>
              <a:cs typeface="Arial" pitchFamily="34" charset="0"/>
            </a:endParaRPr>
          </a:p>
        </p:txBody>
      </p:sp>
      <p:sp>
        <p:nvSpPr>
          <p:cNvPr id="6" name="Right Arrow 5"/>
          <p:cNvSpPr/>
          <p:nvPr/>
        </p:nvSpPr>
        <p:spPr>
          <a:xfrm rot="15166151">
            <a:off x="7723923" y="3399095"/>
            <a:ext cx="860578" cy="6054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15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098"/>
                                        </p:tgtEl>
                                      </p:cBhvr>
                                      <p:by x="150000" y="150000"/>
                                    </p:animScale>
                                  </p:childTnLst>
                                </p:cTn>
                              </p:par>
                              <p:par>
                                <p:cTn id="7" presetID="42" presetClass="path" presetSubtype="0" fill="hold" nodeType="withEffect">
                                  <p:stCondLst>
                                    <p:cond delay="0"/>
                                  </p:stCondLst>
                                  <p:childTnLst>
                                    <p:animMotion origin="layout" path="M 2.5E-6 8.09249E-7 L -0.10538 0.0763 " pathEditMode="relative" rAng="0" ptsTypes="AA">
                                      <p:cBhvr>
                                        <p:cTn id="8" dur="2000" fill="hold"/>
                                        <p:tgtEl>
                                          <p:spTgt spid="4098"/>
                                        </p:tgtEl>
                                        <p:attrNameLst>
                                          <p:attrName>ppt_x</p:attrName>
                                          <p:attrName>ppt_y</p:attrName>
                                        </p:attrNameLst>
                                      </p:cBhvr>
                                      <p:rCtr x="-5278" y="3815"/>
                                    </p:animMotion>
                                  </p:childTnLst>
                                </p:cTn>
                              </p:par>
                              <p:par>
                                <p:cTn id="9" presetID="42"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Abs val="100"/>
                                  </p:iterate>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0" presetClass="path" presetSubtype="0" accel="50000" decel="50000" fill="hold" grpId="1" nodeType="clickEffect">
                                  <p:stCondLst>
                                    <p:cond delay="0"/>
                                  </p:stCondLst>
                                  <p:childTnLst>
                                    <p:animMotion origin="layout" path="M 3.33333E-6 -7.51445E-7 L -0.35938 -7.51445E-7 C -0.52066 -7.51445E-7 -0.71841 0.11283 -0.71841 0.20532 L -0.71841 0.41064 " pathEditMode="relative" rAng="0" ptsTypes="FfFF">
                                      <p:cBhvr>
                                        <p:cTn id="25" dur="2000" fill="hold"/>
                                        <p:tgtEl>
                                          <p:spTgt spid="6"/>
                                        </p:tgtEl>
                                        <p:attrNameLst>
                                          <p:attrName>ppt_x</p:attrName>
                                          <p:attrName>ppt_y</p:attrName>
                                        </p:attrNameLst>
                                      </p:cBhvr>
                                      <p:rCtr x="-35920" y="2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Edit incorrect information	</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823" y="1457550"/>
            <a:ext cx="32639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7744" y="2100943"/>
            <a:ext cx="2710542" cy="1001486"/>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09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Link to sources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79581" y="1399722"/>
            <a:ext cx="6777278" cy="45332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19179" y="2389027"/>
            <a:ext cx="4538422" cy="2431435"/>
          </a:xfrm>
          <a:prstGeom prst="rect">
            <a:avLst/>
          </a:prstGeom>
          <a:noFill/>
          <a:scene3d>
            <a:camera prst="orthographicFront">
              <a:rot lat="0" lon="0" rev="60000"/>
            </a:camera>
            <a:lightRig rig="threePt" dir="t"/>
          </a:scene3d>
        </p:spPr>
        <p:txBody>
          <a:bodyPr wrap="none" rtlCol="0">
            <a:spAutoFit/>
          </a:bodyPr>
          <a:lstStyle/>
          <a:p>
            <a:pPr algn="ctr"/>
            <a:r>
              <a:rPr lang="en-US" sz="3800" dirty="0" smtClean="0">
                <a:latin typeface="Lucida Sans Unicode" pitchFamily="34" charset="0"/>
                <a:cs typeface="Lucida Sans Unicode" pitchFamily="34" charset="0"/>
              </a:rPr>
              <a:t>SOURCES AHEAD!</a:t>
            </a:r>
          </a:p>
          <a:p>
            <a:pPr algn="ctr"/>
            <a:r>
              <a:rPr lang="en-US" sz="3800" dirty="0" smtClean="0">
                <a:latin typeface="Lucida Sans Unicode" pitchFamily="34" charset="0"/>
                <a:cs typeface="Lucida Sans Unicode" pitchFamily="34" charset="0"/>
              </a:rPr>
              <a:t>PROCEED WITH</a:t>
            </a:r>
          </a:p>
          <a:p>
            <a:pPr algn="ctr"/>
            <a:r>
              <a:rPr lang="en-US" sz="3800" dirty="0" smtClean="0">
                <a:latin typeface="Lucida Sans Unicode" pitchFamily="34" charset="0"/>
                <a:cs typeface="Lucida Sans Unicode" pitchFamily="34" charset="0"/>
              </a:rPr>
              <a:t>CAUTION BEFORE</a:t>
            </a:r>
          </a:p>
          <a:p>
            <a:pPr algn="ctr"/>
            <a:r>
              <a:rPr lang="en-US" sz="3800" dirty="0" smtClean="0">
                <a:latin typeface="Lucida Sans Unicode" pitchFamily="34" charset="0"/>
                <a:cs typeface="Lucida Sans Unicode" pitchFamily="34" charset="0"/>
              </a:rPr>
              <a:t>MAKING CHANGES</a:t>
            </a:r>
            <a:endParaRPr lang="en-US" sz="3800" dirty="0">
              <a:latin typeface="Lucida Sans Unicode" pitchFamily="34" charset="0"/>
              <a:cs typeface="Lucida Sans Unicode" pitchFamily="34" charset="0"/>
            </a:endParaRPr>
          </a:p>
        </p:txBody>
      </p:sp>
    </p:spTree>
    <p:extLst>
      <p:ext uri="{BB962C8B-B14F-4D97-AF65-F5344CB8AC3E}">
        <p14:creationId xmlns:p14="http://schemas.microsoft.com/office/powerpoint/2010/main" val="6929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Link to sources	</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05" t="2349" r="35554" b="38268"/>
          <a:stretch/>
        </p:blipFill>
        <p:spPr bwMode="auto">
          <a:xfrm>
            <a:off x="1233714" y="1204686"/>
            <a:ext cx="6618515" cy="5050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272" y="1459823"/>
            <a:ext cx="521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50554" y="1601334"/>
            <a:ext cx="7016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62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2.5E-6 -2.60116E-6 L -0.51423 0.00047 " pathEditMode="relative" rAng="0" ptsTypes="AA">
                                      <p:cBhvr>
                                        <p:cTn id="6" dur="2000" fill="hold"/>
                                        <p:tgtEl>
                                          <p:spTgt spid="2052"/>
                                        </p:tgtEl>
                                        <p:attrNameLst>
                                          <p:attrName>ppt_x</p:attrName>
                                          <p:attrName>ppt_y</p:attrName>
                                        </p:attrNameLst>
                                      </p:cBhvr>
                                      <p:rCtr x="-25712" y="23"/>
                                    </p:animMotion>
                                  </p:childTnLst>
                                </p:cTn>
                              </p:par>
                              <p:par>
                                <p:cTn id="7" presetID="22" presetClass="exit" presetSubtype="2" fill="hold" nodeType="withEffect">
                                  <p:stCondLst>
                                    <p:cond delay="0"/>
                                  </p:stCondLst>
                                  <p:childTnLst>
                                    <p:animEffect transition="out" filter="wipe(right)">
                                      <p:cBhvr>
                                        <p:cTn id="8" dur="2000"/>
                                        <p:tgtEl>
                                          <p:spTgt spid="3074"/>
                                        </p:tgtEl>
                                      </p:cBhvr>
                                    </p:animEffect>
                                    <p:set>
                                      <p:cBhvr>
                                        <p:cTn id="9"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Link to sources	</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206" y="1143675"/>
            <a:ext cx="5753876" cy="5123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01440" y="4064186"/>
            <a:ext cx="7016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0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nodeType="withEffect">
                                  <p:stCondLst>
                                    <p:cond delay="0"/>
                                  </p:stCondLst>
                                  <p:childTnLst>
                                    <p:animMotion origin="layout" path="M -4.16667E-6 -1.48148E-6 L -0.13802 -1.48148E-6 C -0.2 -1.48148E-6 -0.27586 0.0713 -0.27586 0.13009 L -0.27586 0.26065 " pathEditMode="relative" rAng="0" ptsTypes="FfFF">
                                      <p:cBhvr>
                                        <p:cTn id="6" dur="2000" fill="hold"/>
                                        <p:tgtEl>
                                          <p:spTgt spid="2052"/>
                                        </p:tgtEl>
                                        <p:attrNameLst>
                                          <p:attrName>ppt_x</p:attrName>
                                          <p:attrName>ppt_y</p:attrName>
                                        </p:attrNameLst>
                                      </p:cBhvr>
                                      <p:rCtr x="-13802" y="1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48" y="1053867"/>
            <a:ext cx="5997956" cy="4985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4. Link to sources	</a:t>
            </a:r>
            <a:endParaRPr lang="en-US" dirty="0"/>
          </a:p>
        </p:txBody>
      </p:sp>
      <p:pic>
        <p:nvPicPr>
          <p:cNvPr id="2052" name="Picture 4"/>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221162" y="4692877"/>
            <a:ext cx="7016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50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nodeType="withEffect">
                                  <p:stCondLst>
                                    <p:cond delay="0"/>
                                  </p:stCondLst>
                                  <p:childTnLst>
                                    <p:animMotion origin="layout" path="M 0 1.85185E-6 L -0.12587 1.85185E-6 C -0.18247 1.85185E-6 -0.25156 0.04074 -0.25156 0.07477 L -0.25156 0.15092 " pathEditMode="relative" rAng="0" ptsTypes="FfFF">
                                      <p:cBhvr>
                                        <p:cTn id="6" dur="2000" fill="hold"/>
                                        <p:tgtEl>
                                          <p:spTgt spid="2052"/>
                                        </p:tgtEl>
                                        <p:attrNameLst>
                                          <p:attrName>ppt_x</p:attrName>
                                          <p:attrName>ppt_y</p:attrName>
                                        </p:attrNameLst>
                                      </p:cBhvr>
                                      <p:rCtr x="-12587" y="7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682" t="15238" r="26905" b="34798"/>
          <a:stretch/>
        </p:blipFill>
        <p:spPr bwMode="auto">
          <a:xfrm>
            <a:off x="733641" y="1248228"/>
            <a:ext cx="7677045" cy="4785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4. Link to sources	</a:t>
            </a:r>
            <a:endParaRPr lang="en-US" dirty="0"/>
          </a:p>
        </p:txBody>
      </p:sp>
      <p:pic>
        <p:nvPicPr>
          <p:cNvPr id="2052" name="Picture 4"/>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753678" y="1790020"/>
            <a:ext cx="7016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48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Blessings and Opportunities of Family History</a:t>
            </a:r>
          </a:p>
          <a:p>
            <a:r>
              <a:rPr lang="en-US" dirty="0" smtClean="0"/>
              <a:t>Family Tree</a:t>
            </a:r>
          </a:p>
          <a:p>
            <a:pPr lvl="1"/>
            <a:r>
              <a:rPr lang="en-US" dirty="0" smtClean="0"/>
              <a:t>Purpose</a:t>
            </a:r>
          </a:p>
          <a:p>
            <a:pPr lvl="1"/>
            <a:r>
              <a:rPr lang="en-US" dirty="0" smtClean="0"/>
              <a:t>Features</a:t>
            </a:r>
          </a:p>
          <a:p>
            <a:pPr lvl="1"/>
            <a:r>
              <a:rPr lang="en-US" dirty="0" smtClean="0"/>
              <a:t>Resources</a:t>
            </a:r>
          </a:p>
          <a:p>
            <a:pPr marL="0" indent="0">
              <a:buNone/>
            </a:pPr>
            <a:endParaRPr lang="en-US" dirty="0"/>
          </a:p>
        </p:txBody>
      </p:sp>
    </p:spTree>
    <p:extLst>
      <p:ext uri="{BB962C8B-B14F-4D97-AF65-F5344CB8AC3E}">
        <p14:creationId xmlns:p14="http://schemas.microsoft.com/office/powerpoint/2010/main" val="65726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78" y="1654629"/>
            <a:ext cx="7542673" cy="1577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4. Link to sources	</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452" y="3514499"/>
            <a:ext cx="7529130" cy="178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565004" y="2298471"/>
            <a:ext cx="7016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25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1.11022E-16 4.04624E-6 L -0.08108 0.04 C -0.09809 0.04901 -0.12361 0.0541 -0.15 0.0541 C -0.18021 0.0541 -0.20451 0.04901 -0.22153 0.04 L -0.30243 4.04624E-6 " pathEditMode="relative" rAng="0" ptsTypes="FffFF">
                                      <p:cBhvr>
                                        <p:cTn id="6" dur="2000" fill="hold"/>
                                        <p:tgtEl>
                                          <p:spTgt spid="2052"/>
                                        </p:tgtEl>
                                        <p:attrNameLst>
                                          <p:attrName>ppt_x</p:attrName>
                                          <p:attrName>ppt_y</p:attrName>
                                        </p:attrNameLst>
                                      </p:cBhvr>
                                      <p:rCtr x="-15122" y="2705"/>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2500"/>
                            </p:stCondLst>
                            <p:childTnLst>
                              <p:par>
                                <p:cTn id="12" presetID="36" presetClass="path" presetSubtype="0" accel="50000" decel="50000" fill="hold" nodeType="afterEffect">
                                  <p:stCondLst>
                                    <p:cond delay="0"/>
                                  </p:stCondLst>
                                  <p:childTnLst>
                                    <p:animMotion origin="layout" path="M -0.30243 4.50867E-6 L -0.30243 0.15884 C -0.30243 0.22982 -0.18542 0.31768 -0.0901 0.31768 L 0.12222 0.31768 " pathEditMode="relative" rAng="0" ptsTypes="FfFF">
                                      <p:cBhvr>
                                        <p:cTn id="13" dur="2400" fill="hold"/>
                                        <p:tgtEl>
                                          <p:spTgt spid="2052"/>
                                        </p:tgtEl>
                                        <p:attrNameLst>
                                          <p:attrName>ppt_x</p:attrName>
                                          <p:attrName>ppt_y</p:attrName>
                                        </p:attrNameLst>
                                      </p:cBhvr>
                                      <p:rCtr x="21233" y="15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Communicate with others	</a:t>
            </a:r>
            <a:endParaRPr lang="en-US" dirty="0"/>
          </a:p>
        </p:txBody>
      </p:sp>
      <p:sp>
        <p:nvSpPr>
          <p:cNvPr id="2050" name="AutoShape 2" descr="https://encrypted-tbn3.google.com/images?q=tbn:ANd9GcRd66vgVscq7E2DC4RNvV_engCqlqI3xPNWd140Fs0e-FHUzTEI"/>
          <p:cNvSpPr>
            <a:spLocks noChangeAspect="1" noChangeArrowheads="1"/>
          </p:cNvSpPr>
          <p:nvPr/>
        </p:nvSpPr>
        <p:spPr bwMode="auto">
          <a:xfrm>
            <a:off x="155575" y="-784225"/>
            <a:ext cx="2790825" cy="163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encrypted-tbn3.google.com/images?q=tbn:ANd9GcRd66vgVscq7E2DC4RNvV_engCqlqI3xPNWd140Fs0e-FHUzTEI"/>
          <p:cNvSpPr>
            <a:spLocks noChangeAspect="1" noChangeArrowheads="1"/>
          </p:cNvSpPr>
          <p:nvPr/>
        </p:nvSpPr>
        <p:spPr bwMode="auto">
          <a:xfrm>
            <a:off x="155575" y="-784225"/>
            <a:ext cx="2790825" cy="163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C:\Users\darrelldickson\Desktop\Consultant\Family Tree Webinar-2012\images\AV110331_cah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66121">
            <a:off x="5820228" y="3234127"/>
            <a:ext cx="2878817" cy="1919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darrelldickson\Desktop\Consultant\Family Tree Webinar-2012\images\AV060811_cah06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82892">
            <a:off x="561762" y="3420042"/>
            <a:ext cx="2999498" cy="2002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darrelldickson\Desktop\Consultant\Family Tree Webinar-2012\images\AV100105cah031-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7504">
            <a:off x="3124284" y="1825822"/>
            <a:ext cx="3137579" cy="2092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906549">
            <a:off x="1879008" y="2308396"/>
            <a:ext cx="898210" cy="89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6156891">
            <a:off x="6621846" y="2221153"/>
            <a:ext cx="898210" cy="89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4577099">
            <a:off x="4243968" y="4349194"/>
            <a:ext cx="898210" cy="89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40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Communicate with others	</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8016" y="1254329"/>
            <a:ext cx="8229600" cy="3898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422" y="4768297"/>
            <a:ext cx="7612395" cy="1151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0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Communicate with others	</a:t>
            </a:r>
            <a:endParaRPr lang="en-US" dirty="0"/>
          </a:p>
        </p:txBody>
      </p:sp>
      <p:sp>
        <p:nvSpPr>
          <p:cNvPr id="4" name="Content Placeholder 3"/>
          <p:cNvSpPr>
            <a:spLocks noGrp="1"/>
          </p:cNvSpPr>
          <p:nvPr>
            <p:ph idx="1"/>
          </p:nvPr>
        </p:nvSpPr>
        <p:spPr>
          <a:xfrm>
            <a:off x="457200" y="1486472"/>
            <a:ext cx="3145810" cy="4525963"/>
          </a:xfrm>
        </p:spPr>
        <p:txBody>
          <a:bodyPr/>
          <a:lstStyle/>
          <a:p>
            <a:pPr marL="0" indent="0">
              <a:buNone/>
            </a:pPr>
            <a:r>
              <a:rPr lang="en-US" dirty="0" smtClean="0"/>
              <a:t>Please encourage kindness and civility when communicating through Family Tree.  </a:t>
            </a:r>
            <a:endParaRPr lang="en-US" dirty="0"/>
          </a:p>
        </p:txBody>
      </p:sp>
      <p:pic>
        <p:nvPicPr>
          <p:cNvPr id="1026" name="Picture 2" descr="C:\Users\darrelldickson\Desktop\Consultant\Family Tree Webinar-2012\images\AV110509_cah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8167" y="1640686"/>
            <a:ext cx="4325233" cy="4349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a:t>
            </a:r>
            <a:r>
              <a:rPr lang="en-US" dirty="0"/>
              <a:t>Be notified of changes</a:t>
            </a:r>
          </a:p>
        </p:txBody>
      </p:sp>
      <p:sp>
        <p:nvSpPr>
          <p:cNvPr id="2050" name="AutoShape 2" descr="https://encrypted-tbn3.google.com/images?q=tbn:ANd9GcRd66vgVscq7E2DC4RNvV_engCqlqI3xPNWd140Fs0e-FHUzTEI"/>
          <p:cNvSpPr>
            <a:spLocks noChangeAspect="1" noChangeArrowheads="1"/>
          </p:cNvSpPr>
          <p:nvPr/>
        </p:nvSpPr>
        <p:spPr bwMode="auto">
          <a:xfrm>
            <a:off x="155575" y="-784225"/>
            <a:ext cx="2790825" cy="163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encrypted-tbn3.google.com/images?q=tbn:ANd9GcRd66vgVscq7E2DC4RNvV_engCqlqI3xPNWd140Fs0e-FHUzTEI"/>
          <p:cNvSpPr>
            <a:spLocks noChangeAspect="1" noChangeArrowheads="1"/>
          </p:cNvSpPr>
          <p:nvPr/>
        </p:nvSpPr>
        <p:spPr bwMode="auto">
          <a:xfrm>
            <a:off x="155575" y="-784225"/>
            <a:ext cx="2790825" cy="163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Users\darrelldickson\Desktop\Consultant\Family Tree Webinar-2012\images\CWD_d28991b3-854e-4bb2-91c6-10e99ed591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643" y="1682084"/>
            <a:ext cx="6206900" cy="4137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5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Be notified of changes	</a:t>
            </a:r>
            <a:endParaRPr lang="en-US"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359" t="5700"/>
          <a:stretch/>
        </p:blipFill>
        <p:spPr bwMode="auto">
          <a:xfrm>
            <a:off x="2485190" y="1689986"/>
            <a:ext cx="4171239" cy="3377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5166151">
            <a:off x="5831494" y="5041228"/>
            <a:ext cx="860578" cy="6054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47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Be notified of changes	</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350" y="2066924"/>
            <a:ext cx="8536779" cy="2824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15166151">
            <a:off x="4400372" y="3237883"/>
            <a:ext cx="860578" cy="6054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85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Qualify and submit names 	</a:t>
            </a:r>
            <a:endParaRPr lang="en-US" dirty="0"/>
          </a:p>
        </p:txBody>
      </p:sp>
      <p:pic>
        <p:nvPicPr>
          <p:cNvPr id="1026" name="Picture 2" descr="C:\Users\darrelldickson\Desktop\Consultant\Family Tree Webinar-2012\images\CWD_c935b09e-5d81-4f3f-b697-856b85fa2058-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207" y="1574976"/>
            <a:ext cx="6930479" cy="4620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16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Qualify and submit names 	</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740" t="51172" r="31540" b="29334"/>
          <a:stretch/>
        </p:blipFill>
        <p:spPr bwMode="auto">
          <a:xfrm>
            <a:off x="213174" y="1227021"/>
            <a:ext cx="5036024" cy="1637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9564"/>
          <a:stretch/>
        </p:blipFill>
        <p:spPr bwMode="auto">
          <a:xfrm>
            <a:off x="1086631" y="2059533"/>
            <a:ext cx="6173978" cy="3686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5095" t="27785"/>
          <a:stretch/>
        </p:blipFill>
        <p:spPr bwMode="auto">
          <a:xfrm>
            <a:off x="2115401" y="3998154"/>
            <a:ext cx="6856365" cy="26619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15166151">
            <a:off x="5379818" y="2480158"/>
            <a:ext cx="860578" cy="6054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73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Content Placeholder 3"/>
          <p:cNvSpPr>
            <a:spLocks noGrp="1"/>
          </p:cNvSpPr>
          <p:nvPr>
            <p:ph sz="half" idx="2"/>
          </p:nvPr>
        </p:nvSpPr>
        <p:spPr>
          <a:xfrm>
            <a:off x="457200" y="1452206"/>
            <a:ext cx="8001000" cy="4713288"/>
          </a:xfrm>
        </p:spPr>
        <p:txBody>
          <a:bodyPr>
            <a:normAutofit fontScale="85000" lnSpcReduction="20000"/>
          </a:bodyPr>
          <a:lstStyle/>
          <a:p>
            <a:pPr marL="0" indent="0">
              <a:buNone/>
            </a:pPr>
            <a:r>
              <a:rPr lang="en-US" sz="3200" dirty="0" smtClean="0"/>
              <a:t>Training resources for Family Tree include:</a:t>
            </a:r>
          </a:p>
          <a:p>
            <a:r>
              <a:rPr lang="en-US" sz="2800" dirty="0" smtClean="0"/>
              <a:t>Videos</a:t>
            </a:r>
          </a:p>
          <a:p>
            <a:r>
              <a:rPr lang="en-US" sz="2800" dirty="0" smtClean="0"/>
              <a:t>Guides </a:t>
            </a:r>
          </a:p>
          <a:p>
            <a:pPr marL="0" indent="0">
              <a:buNone/>
            </a:pPr>
            <a:endParaRPr lang="en-US" sz="2000" dirty="0"/>
          </a:p>
          <a:p>
            <a:pPr marL="0" indent="0">
              <a:buNone/>
            </a:pPr>
            <a:r>
              <a:rPr lang="en-US" sz="3200" dirty="0" smtClean="0"/>
              <a:t>Training resources are available at:</a:t>
            </a:r>
            <a:endParaRPr lang="en-US" sz="3200" dirty="0"/>
          </a:p>
          <a:p>
            <a:r>
              <a:rPr lang="en-US" sz="2800" dirty="0" smtClean="0"/>
              <a:t>familysearch.org/</a:t>
            </a:r>
            <a:r>
              <a:rPr lang="en-US" sz="2800" dirty="0" err="1" smtClean="0"/>
              <a:t>treetraining</a:t>
            </a:r>
            <a:endParaRPr lang="en-US" sz="2800" dirty="0" smtClean="0"/>
          </a:p>
          <a:p>
            <a:endParaRPr lang="en-US" sz="2800" dirty="0" smtClean="0"/>
          </a:p>
          <a:p>
            <a:pPr>
              <a:buNone/>
            </a:pPr>
            <a:r>
              <a:rPr lang="en-US" sz="3200" dirty="0" smtClean="0"/>
              <a:t>General Assistance</a:t>
            </a:r>
          </a:p>
          <a:p>
            <a:r>
              <a:rPr lang="en-US" sz="2800" dirty="0" smtClean="0"/>
              <a:t>Phone (North America</a:t>
            </a:r>
            <a:r>
              <a:rPr lang="en-US" sz="2800" smtClean="0"/>
              <a:t>): </a:t>
            </a:r>
            <a:r>
              <a:rPr lang="en-US" sz="2800" smtClean="0"/>
              <a:t>1-866-406-1830</a:t>
            </a:r>
            <a:endParaRPr lang="en-US" sz="2800" dirty="0" smtClean="0"/>
          </a:p>
          <a:p>
            <a:r>
              <a:rPr lang="en-US" sz="2800" dirty="0" smtClean="0"/>
              <a:t>Phone (international): Toll-free international phone numbers are available at contact.FamilySearch.org </a:t>
            </a:r>
          </a:p>
          <a:p>
            <a:r>
              <a:rPr lang="en-US" sz="2800" dirty="0" smtClean="0"/>
              <a:t>E-mail: support@familysearch.org</a:t>
            </a:r>
          </a:p>
          <a:p>
            <a:endParaRPr lang="en-US" sz="3600" dirty="0" smtClean="0"/>
          </a:p>
          <a:p>
            <a:endParaRPr lang="en-US" sz="3600" dirty="0" smtClean="0"/>
          </a:p>
        </p:txBody>
      </p:sp>
    </p:spTree>
    <p:extLst>
      <p:ext uri="{BB962C8B-B14F-4D97-AF65-F5344CB8AC3E}">
        <p14:creationId xmlns:p14="http://schemas.microsoft.com/office/powerpoint/2010/main" val="270240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Records of Your Dead</a:t>
            </a:r>
            <a:endParaRPr lang="en-US" sz="4800" dirty="0"/>
          </a:p>
        </p:txBody>
      </p:sp>
      <p:sp>
        <p:nvSpPr>
          <p:cNvPr id="3" name="Content Placeholder 2"/>
          <p:cNvSpPr>
            <a:spLocks noGrp="1"/>
          </p:cNvSpPr>
          <p:nvPr>
            <p:ph idx="1"/>
          </p:nvPr>
        </p:nvSpPr>
        <p:spPr>
          <a:xfrm>
            <a:off x="1066800" y="1447800"/>
            <a:ext cx="7239000" cy="4343400"/>
          </a:xfrm>
        </p:spPr>
        <p:txBody>
          <a:bodyPr>
            <a:normAutofit fontScale="85000" lnSpcReduction="20000"/>
          </a:bodyPr>
          <a:lstStyle/>
          <a:p>
            <a:pPr marL="0" indent="0">
              <a:buNone/>
            </a:pPr>
            <a:r>
              <a:rPr lang="en-US" sz="4400" dirty="0" smtClean="0"/>
              <a:t>“And </a:t>
            </a:r>
            <a:r>
              <a:rPr lang="en-US" sz="4400" dirty="0"/>
              <a:t>as are the records on the earth </a:t>
            </a:r>
            <a:r>
              <a:rPr lang="en-US" sz="4400" dirty="0" smtClean="0"/>
              <a:t>in relation </a:t>
            </a:r>
            <a:r>
              <a:rPr lang="en-US" sz="4400" dirty="0"/>
              <a:t>to your dead, which are truly made out, so also are the records in heaven. This, therefore, is the sealing and binding power, and, in one sense of the word, the keys of the kingdom, which consist in the key of knowledge.</a:t>
            </a:r>
            <a:r>
              <a:rPr lang="en-US" sz="4400" dirty="0" smtClean="0"/>
              <a:t>”</a:t>
            </a:r>
          </a:p>
          <a:p>
            <a:pPr algn="r">
              <a:buNone/>
            </a:pPr>
            <a:r>
              <a:rPr lang="en-US" dirty="0" smtClean="0"/>
              <a:t>~Doctrine and Covenants 128:14</a:t>
            </a:r>
          </a:p>
          <a:p>
            <a:endParaRPr lang="en-US" dirty="0"/>
          </a:p>
        </p:txBody>
      </p:sp>
    </p:spTree>
    <p:extLst>
      <p:ext uri="{BB962C8B-B14F-4D97-AF65-F5344CB8AC3E}">
        <p14:creationId xmlns:p14="http://schemas.microsoft.com/office/powerpoint/2010/main" val="373404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Blessings for You and Others</a:t>
            </a:r>
            <a:endParaRPr lang="en-US" dirty="0"/>
          </a:p>
        </p:txBody>
      </p:sp>
      <p:sp>
        <p:nvSpPr>
          <p:cNvPr id="6" name="Content Placeholder 5"/>
          <p:cNvSpPr>
            <a:spLocks noGrp="1"/>
          </p:cNvSpPr>
          <p:nvPr>
            <p:ph sz="half" idx="2"/>
          </p:nvPr>
        </p:nvSpPr>
        <p:spPr>
          <a:xfrm>
            <a:off x="4826833" y="1330105"/>
            <a:ext cx="3607484" cy="4509083"/>
          </a:xfrm>
        </p:spPr>
        <p:txBody>
          <a:bodyPr>
            <a:normAutofit fontScale="92500" lnSpcReduction="10000"/>
          </a:bodyPr>
          <a:lstStyle/>
          <a:p>
            <a:pPr marL="0" indent="0">
              <a:buNone/>
            </a:pPr>
            <a:r>
              <a:rPr lang="en-US" sz="2800" dirty="0"/>
              <a:t>“I promise you will be protected against the intensifying influence of the adversary. As you participate in and love this holy work, you will be safeguarded in your youth and throughout your lives</a:t>
            </a:r>
            <a:r>
              <a:rPr lang="en-US" sz="2800" dirty="0" smtClean="0"/>
              <a:t>.”</a:t>
            </a:r>
            <a:endParaRPr lang="en-US" sz="2800" dirty="0"/>
          </a:p>
          <a:p>
            <a:pPr algn="ctr">
              <a:buNone/>
            </a:pPr>
            <a:endParaRPr lang="en-US" sz="1400" dirty="0" smtClean="0">
              <a:latin typeface="+mj-lt"/>
            </a:endParaRPr>
          </a:p>
          <a:p>
            <a:pPr algn="r">
              <a:buNone/>
            </a:pPr>
            <a:r>
              <a:rPr lang="en-US" sz="2000" dirty="0" smtClean="0"/>
              <a:t>~Elder David A. </a:t>
            </a:r>
            <a:r>
              <a:rPr lang="en-US" sz="2000" dirty="0" err="1" smtClean="0"/>
              <a:t>Bednar</a:t>
            </a:r>
            <a:endParaRPr lang="en-US" sz="2000" dirty="0" smtClean="0"/>
          </a:p>
          <a:p>
            <a:pPr algn="r">
              <a:buNone/>
            </a:pPr>
            <a:r>
              <a:rPr lang="en-US" sz="2000" dirty="0" smtClean="0"/>
              <a:t>“The Hearts of the Children Shall Turn,” </a:t>
            </a:r>
            <a:r>
              <a:rPr lang="en-US" sz="2000" i="1" dirty="0" smtClean="0"/>
              <a:t>Ensign,</a:t>
            </a:r>
            <a:r>
              <a:rPr lang="en-US" sz="2000" dirty="0" smtClean="0"/>
              <a:t> Nov. 2011, 27 </a:t>
            </a:r>
            <a:endParaRPr lang="en-US" sz="2000" dirty="0"/>
          </a:p>
        </p:txBody>
      </p:sp>
      <p:pic>
        <p:nvPicPr>
          <p:cNvPr id="3074" name="Picture 2" descr="C:\Users\darrelldickson\Desktop\Consultant\Family Tree Webinar-2012\images\BednarDA-0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548" y="1423664"/>
            <a:ext cx="3540286" cy="442535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20686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an update?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51335149"/>
              </p:ext>
            </p:extLst>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57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Accuracy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6664776"/>
              </p:ext>
            </p:extLst>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276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20894"/>
            <a:ext cx="3952448" cy="2467971"/>
          </a:xfrm>
        </p:spPr>
        <p:txBody>
          <a:bodyPr>
            <a:normAutofit fontScale="90000"/>
          </a:bodyPr>
          <a:lstStyle/>
          <a:p>
            <a:r>
              <a:rPr lang="en-US" dirty="0"/>
              <a:t>Here are seven reasons you </a:t>
            </a:r>
            <a:br>
              <a:rPr lang="en-US" dirty="0"/>
            </a:br>
            <a:r>
              <a:rPr lang="en-US" dirty="0"/>
              <a:t>can be excited </a:t>
            </a:r>
            <a:r>
              <a:rPr lang="en-US" dirty="0" smtClean="0"/>
              <a:t>about</a:t>
            </a:r>
            <a:endParaRPr lang="en-US" dirty="0"/>
          </a:p>
        </p:txBody>
      </p:sp>
      <p:sp>
        <p:nvSpPr>
          <p:cNvPr id="4" name="Content Placeholder 3"/>
          <p:cNvSpPr>
            <a:spLocks noGrp="1"/>
          </p:cNvSpPr>
          <p:nvPr>
            <p:ph idx="1"/>
          </p:nvPr>
        </p:nvSpPr>
        <p:spPr>
          <a:xfrm>
            <a:off x="457201" y="3016159"/>
            <a:ext cx="3713613" cy="3596778"/>
          </a:xfrm>
        </p:spPr>
        <p:txBody>
          <a:bodyPr/>
          <a:lstStyle/>
          <a:p>
            <a:pPr marL="0" indent="0" algn="ctr">
              <a:buNone/>
            </a:pPr>
            <a:r>
              <a:rPr lang="en-US" sz="8000" dirty="0" smtClean="0">
                <a:solidFill>
                  <a:schemeClr val="accent3">
                    <a:lumMod val="75000"/>
                  </a:schemeClr>
                </a:solidFill>
                <a:latin typeface="+mj-lt"/>
              </a:rPr>
              <a:t>Family Tree</a:t>
            </a:r>
            <a:endParaRPr lang="en-US" sz="8000" dirty="0">
              <a:solidFill>
                <a:schemeClr val="accent3">
                  <a:lumMod val="75000"/>
                </a:schemeClr>
              </a:solidFill>
              <a:latin typeface="+mj-lt"/>
            </a:endParaRPr>
          </a:p>
        </p:txBody>
      </p:sp>
      <p:pic>
        <p:nvPicPr>
          <p:cNvPr id="1027" name="Picture 3" descr="C:\Users\darrelldickson\Desktop\Consultant\Family Tree Webinar-2012\images\CWD_252a2e49-719c-4f75-b14b-9673b65a219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649" y="662205"/>
            <a:ext cx="3448050" cy="476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02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507"/>
          <a:stretch/>
        </p:blipFill>
        <p:spPr bwMode="auto">
          <a:xfrm>
            <a:off x="1137672" y="1330058"/>
            <a:ext cx="6835013" cy="4664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54141" y="1587275"/>
            <a:ext cx="1214166"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1. It's p</a:t>
            </a:r>
            <a:r>
              <a:rPr lang="en-US" dirty="0" smtClean="0"/>
              <a:t>art </a:t>
            </a:r>
            <a:r>
              <a:rPr lang="en-US" dirty="0"/>
              <a:t>of FamilySearch.org	</a:t>
            </a:r>
          </a:p>
        </p:txBody>
      </p:sp>
      <p:sp>
        <p:nvSpPr>
          <p:cNvPr id="3" name="Right Arrow 2"/>
          <p:cNvSpPr/>
          <p:nvPr/>
        </p:nvSpPr>
        <p:spPr>
          <a:xfrm rot="15166151">
            <a:off x="3294793" y="1989474"/>
            <a:ext cx="860578" cy="6054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03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It's part of FamilySearch.org	</a:t>
            </a:r>
          </a:p>
        </p:txBody>
      </p:sp>
      <p:pic>
        <p:nvPicPr>
          <p:cNvPr id="6" name="Picture 5" descr="summaryCardLDS.png"/>
          <p:cNvPicPr>
            <a:picLocks noChangeAspect="1"/>
          </p:cNvPicPr>
          <p:nvPr/>
        </p:nvPicPr>
        <p:blipFill rotWithShape="1">
          <a:blip r:embed="rId3"/>
          <a:srcRect l="2302" t="4675" r="5835" b="9334"/>
          <a:stretch/>
        </p:blipFill>
        <p:spPr>
          <a:xfrm>
            <a:off x="1084520" y="1417638"/>
            <a:ext cx="5092995" cy="2282492"/>
          </a:xfrm>
          <a:prstGeom prst="rect">
            <a:avLst/>
          </a:prstGeom>
          <a:ln>
            <a:noFill/>
          </a:ln>
          <a:effectLst>
            <a:outerShdw blurRad="292100" dist="139700" dir="2700000" algn="tl" rotWithShape="0">
              <a:srgbClr val="333333">
                <a:alpha val="65000"/>
              </a:srgbClr>
            </a:outerShdw>
          </a:effectLst>
        </p:spPr>
      </p:pic>
      <p:pic>
        <p:nvPicPr>
          <p:cNvPr id="7" name="Picture 6" descr="summaryCardPublic.png"/>
          <p:cNvPicPr>
            <a:picLocks noChangeAspect="1"/>
          </p:cNvPicPr>
          <p:nvPr/>
        </p:nvPicPr>
        <p:blipFill rotWithShape="1">
          <a:blip r:embed="rId4"/>
          <a:srcRect t="8887" r="5166" b="4432"/>
          <a:stretch/>
        </p:blipFill>
        <p:spPr>
          <a:xfrm>
            <a:off x="2664620" y="3476848"/>
            <a:ext cx="5660678" cy="2456121"/>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rot="9529833">
            <a:off x="5218583" y="2654644"/>
            <a:ext cx="1482315" cy="3193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2329542" y="5245403"/>
            <a:ext cx="2275115" cy="3193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545943" y="1277258"/>
            <a:ext cx="2206171" cy="1200329"/>
          </a:xfrm>
          <a:prstGeom prst="rect">
            <a:avLst/>
          </a:prstGeom>
          <a:noFill/>
        </p:spPr>
        <p:txBody>
          <a:bodyPr wrap="square" rtlCol="0">
            <a:spAutoFit/>
          </a:bodyPr>
          <a:lstStyle/>
          <a:p>
            <a:r>
              <a:rPr lang="en-US" sz="2400" dirty="0" smtClean="0"/>
              <a:t>Member View</a:t>
            </a:r>
          </a:p>
          <a:p>
            <a:r>
              <a:rPr lang="en-US" sz="2400" dirty="0" smtClean="0">
                <a:solidFill>
                  <a:schemeClr val="accent3">
                    <a:lumMod val="75000"/>
                  </a:schemeClr>
                </a:solidFill>
              </a:rPr>
              <a:t>With Temple Ordinances</a:t>
            </a:r>
            <a:endParaRPr lang="en-US" sz="2400" dirty="0">
              <a:solidFill>
                <a:schemeClr val="accent3">
                  <a:lumMod val="75000"/>
                </a:schemeClr>
              </a:solidFill>
            </a:endParaRPr>
          </a:p>
        </p:txBody>
      </p:sp>
      <p:sp>
        <p:nvSpPr>
          <p:cNvPr id="11" name="TextBox 10"/>
          <p:cNvSpPr txBox="1"/>
          <p:nvPr/>
        </p:nvSpPr>
        <p:spPr>
          <a:xfrm>
            <a:off x="720549" y="4419600"/>
            <a:ext cx="2061029" cy="1569660"/>
          </a:xfrm>
          <a:prstGeom prst="rect">
            <a:avLst/>
          </a:prstGeom>
          <a:noFill/>
        </p:spPr>
        <p:txBody>
          <a:bodyPr wrap="square" rtlCol="0">
            <a:spAutoFit/>
          </a:bodyPr>
          <a:lstStyle/>
          <a:p>
            <a:r>
              <a:rPr lang="en-US" sz="2400" dirty="0" smtClean="0"/>
              <a:t>Public View</a:t>
            </a:r>
          </a:p>
          <a:p>
            <a:r>
              <a:rPr lang="en-US" sz="2400" dirty="0" smtClean="0">
                <a:solidFill>
                  <a:schemeClr val="accent3">
                    <a:lumMod val="75000"/>
                  </a:schemeClr>
                </a:solidFill>
              </a:rPr>
              <a:t>Without Temple Ordinances</a:t>
            </a:r>
            <a:endParaRPr lang="en-US" sz="2400" dirty="0">
              <a:solidFill>
                <a:schemeClr val="accent3">
                  <a:lumMod val="75000"/>
                </a:schemeClr>
              </a:solidFill>
            </a:endParaRPr>
          </a:p>
        </p:txBody>
      </p:sp>
      <p:sp>
        <p:nvSpPr>
          <p:cNvPr id="3" name="Rectangle 2"/>
          <p:cNvSpPr/>
          <p:nvPr/>
        </p:nvSpPr>
        <p:spPr>
          <a:xfrm>
            <a:off x="2873829" y="3000500"/>
            <a:ext cx="1953004" cy="24185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701105" y="5245403"/>
            <a:ext cx="1953004" cy="24185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4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12" presetClass="entr" presetSubtype="2"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ppt_x</p:attrName>
                                        </p:attrNameLst>
                                      </p:cBhvr>
                                      <p:tavLst>
                                        <p:tav tm="0">
                                          <p:val>
                                            <p:strVal val="#ppt_x+#ppt_w*1.125000"/>
                                          </p:val>
                                        </p:tav>
                                        <p:tav tm="100000">
                                          <p:val>
                                            <p:strVal val="#ppt_x"/>
                                          </p:val>
                                        </p:tav>
                                      </p:tavLst>
                                    </p:anim>
                                    <p:animEffect transition="in" filter="wipe(left)">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right)">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animBg="1"/>
      <p:bldP spid="9" grpId="1" animBg="1"/>
      <p:bldP spid="10" grpId="0"/>
      <p:bldP spid="11" grpId="0"/>
      <p:bldP spid="3"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3541</TotalTime>
  <Words>1599</Words>
  <Application>Microsoft Office PowerPoint</Application>
  <PresentationFormat>On-screen Show (4:3)</PresentationFormat>
  <Paragraphs>165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Introduction to Family Tree</vt:lpstr>
      <vt:lpstr>Agenda</vt:lpstr>
      <vt:lpstr>Records of Your Dead</vt:lpstr>
      <vt:lpstr>Blessings for You and Others</vt:lpstr>
      <vt:lpstr>Why an update?</vt:lpstr>
      <vt:lpstr>Data Accuracy</vt:lpstr>
      <vt:lpstr>Here are seven reasons you  can be excited about</vt:lpstr>
      <vt:lpstr>1. It's part of FamilySearch.org </vt:lpstr>
      <vt:lpstr>1. It's part of FamilySearch.org </vt:lpstr>
      <vt:lpstr>2. Get around easily</vt:lpstr>
      <vt:lpstr>3. Edit incorrect information </vt:lpstr>
      <vt:lpstr>3. Edit incorrect information </vt:lpstr>
      <vt:lpstr>3. Edit incorrect information </vt:lpstr>
      <vt:lpstr>3. Edit incorrect information </vt:lpstr>
      <vt:lpstr>4. Link to sources </vt:lpstr>
      <vt:lpstr>4. Link to sources </vt:lpstr>
      <vt:lpstr>4. Link to sources </vt:lpstr>
      <vt:lpstr>4. Link to sources </vt:lpstr>
      <vt:lpstr>4. Link to sources </vt:lpstr>
      <vt:lpstr>4. Link to sources </vt:lpstr>
      <vt:lpstr>5. Communicate with others </vt:lpstr>
      <vt:lpstr>5. Communicate with others </vt:lpstr>
      <vt:lpstr>5. Communicate with others </vt:lpstr>
      <vt:lpstr>6. Be notified of changes</vt:lpstr>
      <vt:lpstr>6. Be notified of changes </vt:lpstr>
      <vt:lpstr>6. Be notified of changes </vt:lpstr>
      <vt:lpstr>7. Qualify and submit names  </vt:lpstr>
      <vt:lpstr>7. Qualify and submit names  </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Call</dc:creator>
  <cp:lastModifiedBy>darrelldickson</cp:lastModifiedBy>
  <cp:revision>259</cp:revision>
  <cp:lastPrinted>2010-12-27T21:45:58Z</cp:lastPrinted>
  <dcterms:created xsi:type="dcterms:W3CDTF">2010-12-27T18:58:34Z</dcterms:created>
  <dcterms:modified xsi:type="dcterms:W3CDTF">2012-09-14T17:56:59Z</dcterms:modified>
</cp:coreProperties>
</file>